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4"/>
  </p:notesMasterIdLst>
  <p:sldIdLst>
    <p:sldId id="256" r:id="rId5"/>
    <p:sldId id="257" r:id="rId6"/>
    <p:sldId id="324" r:id="rId7"/>
    <p:sldId id="258" r:id="rId8"/>
    <p:sldId id="307" r:id="rId9"/>
    <p:sldId id="281" r:id="rId10"/>
    <p:sldId id="308" r:id="rId11"/>
    <p:sldId id="300" r:id="rId12"/>
    <p:sldId id="309" r:id="rId13"/>
    <p:sldId id="261" r:id="rId14"/>
    <p:sldId id="286" r:id="rId15"/>
    <p:sldId id="310" r:id="rId16"/>
    <p:sldId id="287" r:id="rId17"/>
    <p:sldId id="288" r:id="rId18"/>
    <p:sldId id="295" r:id="rId19"/>
    <p:sldId id="320" r:id="rId20"/>
    <p:sldId id="321" r:id="rId21"/>
    <p:sldId id="322" r:id="rId22"/>
    <p:sldId id="323" r:id="rId23"/>
    <p:sldId id="303" r:id="rId24"/>
    <p:sldId id="312" r:id="rId25"/>
    <p:sldId id="325" r:id="rId26"/>
    <p:sldId id="326" r:id="rId27"/>
    <p:sldId id="327" r:id="rId28"/>
    <p:sldId id="328" r:id="rId29"/>
    <p:sldId id="329" r:id="rId30"/>
    <p:sldId id="330" r:id="rId31"/>
    <p:sldId id="331" r:id="rId32"/>
    <p:sldId id="332" r:id="rId33"/>
    <p:sldId id="304" r:id="rId34"/>
    <p:sldId id="305" r:id="rId35"/>
    <p:sldId id="306" r:id="rId36"/>
    <p:sldId id="334" r:id="rId37"/>
    <p:sldId id="270" r:id="rId38"/>
    <p:sldId id="271" r:id="rId39"/>
    <p:sldId id="272" r:id="rId40"/>
    <p:sldId id="273" r:id="rId41"/>
    <p:sldId id="274" r:id="rId42"/>
    <p:sldId id="275" r:id="rId43"/>
    <p:sldId id="276" r:id="rId44"/>
    <p:sldId id="277" r:id="rId45"/>
    <p:sldId id="278" r:id="rId46"/>
    <p:sldId id="279" r:id="rId47"/>
    <p:sldId id="280" r:id="rId48"/>
    <p:sldId id="333" r:id="rId49"/>
    <p:sldId id="282" r:id="rId50"/>
    <p:sldId id="283" r:id="rId51"/>
    <p:sldId id="284" r:id="rId52"/>
    <p:sldId id="285"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N Ling" initials="GL" lastIdx="1" clrIdx="0">
    <p:extLst>
      <p:ext uri="{19B8F6BF-5375-455C-9EA6-DF929625EA0E}">
        <p15:presenceInfo xmlns:p15="http://schemas.microsoft.com/office/powerpoint/2012/main" userId="S::19481578@link.hkbu.edu.hk::e3d205b2-356f-4b65-ab9f-7c14072c95a3" providerId="AD"/>
      </p:ext>
    </p:extLst>
  </p:cmAuthor>
  <p:cmAuthor id="2" name="GAN Ling" initials="GL [2]" lastIdx="5" clrIdx="1">
    <p:extLst>
      <p:ext uri="{19B8F6BF-5375-455C-9EA6-DF929625EA0E}">
        <p15:presenceInfo xmlns:p15="http://schemas.microsoft.com/office/powerpoint/2012/main" userId="GAN Li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3" autoAdjust="0"/>
    <p:restoredTop sz="95807" autoAdjust="0"/>
  </p:normalViewPr>
  <p:slideViewPr>
    <p:cSldViewPr snapToGrid="0">
      <p:cViewPr varScale="1">
        <p:scale>
          <a:sx n="92" d="100"/>
          <a:sy n="92" d="100"/>
        </p:scale>
        <p:origin x="96" y="5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en Yi LAW" userId="7022f2d7-95f0-4fb1-89f4-e72d0af4d2c8" providerId="ADAL" clId="{4C93A254-0418-4854-8F91-E76CAD3A12FB}"/>
    <pc:docChg chg="modSld sldOrd">
      <pc:chgData name="Yuen Yi LAW" userId="7022f2d7-95f0-4fb1-89f4-e72d0af4d2c8" providerId="ADAL" clId="{4C93A254-0418-4854-8F91-E76CAD3A12FB}" dt="2025-10-11T13:38:26.469" v="1"/>
      <pc:docMkLst>
        <pc:docMk/>
      </pc:docMkLst>
      <pc:sldChg chg="ord">
        <pc:chgData name="Yuen Yi LAW" userId="7022f2d7-95f0-4fb1-89f4-e72d0af4d2c8" providerId="ADAL" clId="{4C93A254-0418-4854-8F91-E76CAD3A12FB}" dt="2025-10-11T13:38:26.469" v="1"/>
        <pc:sldMkLst>
          <pc:docMk/>
          <pc:sldMk cId="25081732" sldId="270"/>
        </pc:sldMkLst>
      </pc:sldChg>
    </pc:docChg>
  </pc:docChgLst>
  <pc:docChgLst>
    <pc:chgData name="Yuen Yi LAW" userId="7022f2d7-95f0-4fb1-89f4-e72d0af4d2c8" providerId="ADAL" clId="{19B22AAF-9156-4C17-9263-5C26F223C41A}"/>
    <pc:docChg chg="addSld modSld">
      <pc:chgData name="Yuen Yi LAW" userId="7022f2d7-95f0-4fb1-89f4-e72d0af4d2c8" providerId="ADAL" clId="{19B22AAF-9156-4C17-9263-5C26F223C41A}" dt="2025-10-09T04:42:20.049" v="8" actId="20577"/>
      <pc:docMkLst>
        <pc:docMk/>
      </pc:docMkLst>
      <pc:sldChg chg="modSp add mod">
        <pc:chgData name="Yuen Yi LAW" userId="7022f2d7-95f0-4fb1-89f4-e72d0af4d2c8" providerId="ADAL" clId="{19B22AAF-9156-4C17-9263-5C26F223C41A}" dt="2025-10-09T04:42:08.525" v="2" actId="20577"/>
        <pc:sldMkLst>
          <pc:docMk/>
          <pc:sldMk cId="191505371" sldId="304"/>
        </pc:sldMkLst>
        <pc:spChg chg="mod">
          <ac:chgData name="Yuen Yi LAW" userId="7022f2d7-95f0-4fb1-89f4-e72d0af4d2c8" providerId="ADAL" clId="{19B22AAF-9156-4C17-9263-5C26F223C41A}" dt="2025-10-09T04:42:08.525" v="2" actId="20577"/>
          <ac:spMkLst>
            <pc:docMk/>
            <pc:sldMk cId="191505371" sldId="304"/>
            <ac:spMk id="2" creationId="{B23E96CD-EAAF-4D82-BFCB-50428FA9B12B}"/>
          </ac:spMkLst>
        </pc:spChg>
      </pc:sldChg>
      <pc:sldChg chg="modSp add mod">
        <pc:chgData name="Yuen Yi LAW" userId="7022f2d7-95f0-4fb1-89f4-e72d0af4d2c8" providerId="ADAL" clId="{19B22AAF-9156-4C17-9263-5C26F223C41A}" dt="2025-10-09T04:42:11.769" v="4" actId="20577"/>
        <pc:sldMkLst>
          <pc:docMk/>
          <pc:sldMk cId="3209821507" sldId="305"/>
        </pc:sldMkLst>
        <pc:spChg chg="mod">
          <ac:chgData name="Yuen Yi LAW" userId="7022f2d7-95f0-4fb1-89f4-e72d0af4d2c8" providerId="ADAL" clId="{19B22AAF-9156-4C17-9263-5C26F223C41A}" dt="2025-10-09T04:42:11.769" v="4" actId="20577"/>
          <ac:spMkLst>
            <pc:docMk/>
            <pc:sldMk cId="3209821507" sldId="305"/>
            <ac:spMk id="2" creationId="{1F92195A-CB75-4C10-A102-9B4C4E2163F0}"/>
          </ac:spMkLst>
        </pc:spChg>
      </pc:sldChg>
      <pc:sldChg chg="modSp add mod">
        <pc:chgData name="Yuen Yi LAW" userId="7022f2d7-95f0-4fb1-89f4-e72d0af4d2c8" providerId="ADAL" clId="{19B22AAF-9156-4C17-9263-5C26F223C41A}" dt="2025-10-09T04:42:15.209" v="6" actId="20577"/>
        <pc:sldMkLst>
          <pc:docMk/>
          <pc:sldMk cId="2675981105" sldId="306"/>
        </pc:sldMkLst>
        <pc:spChg chg="mod">
          <ac:chgData name="Yuen Yi LAW" userId="7022f2d7-95f0-4fb1-89f4-e72d0af4d2c8" providerId="ADAL" clId="{19B22AAF-9156-4C17-9263-5C26F223C41A}" dt="2025-10-09T04:42:15.209" v="6" actId="20577"/>
          <ac:spMkLst>
            <pc:docMk/>
            <pc:sldMk cId="2675981105" sldId="306"/>
            <ac:spMk id="2" creationId="{ACD75228-FBF0-4F75-958B-FE46C7C69CCA}"/>
          </ac:spMkLst>
        </pc:spChg>
      </pc:sldChg>
      <pc:sldChg chg="modSp add mod">
        <pc:chgData name="Yuen Yi LAW" userId="7022f2d7-95f0-4fb1-89f4-e72d0af4d2c8" providerId="ADAL" clId="{19B22AAF-9156-4C17-9263-5C26F223C41A}" dt="2025-10-09T04:42:20.049" v="8" actId="20577"/>
        <pc:sldMkLst>
          <pc:docMk/>
          <pc:sldMk cId="754334132" sldId="334"/>
        </pc:sldMkLst>
        <pc:spChg chg="mod">
          <ac:chgData name="Yuen Yi LAW" userId="7022f2d7-95f0-4fb1-89f4-e72d0af4d2c8" providerId="ADAL" clId="{19B22AAF-9156-4C17-9263-5C26F223C41A}" dt="2025-10-09T04:42:20.049" v="8" actId="20577"/>
          <ac:spMkLst>
            <pc:docMk/>
            <pc:sldMk cId="754334132" sldId="334"/>
            <ac:spMk id="2" creationId="{4EF3DECC-5631-4920-BA01-EA2F1AB2B139}"/>
          </ac:spMkLst>
        </pc:spChg>
      </pc:sldChg>
    </pc:docChg>
  </pc:docChgLst>
  <pc:docChgLst>
    <pc:chgData name="Yuen Yi LAW" userId="7022f2d7-95f0-4fb1-89f4-e72d0af4d2c8" providerId="ADAL" clId="{78576E09-5F4B-4D8A-B2AD-AF26B633169C}"/>
    <pc:docChg chg="undo custSel addSld delSld modSld">
      <pc:chgData name="Yuen Yi LAW" userId="7022f2d7-95f0-4fb1-89f4-e72d0af4d2c8" providerId="ADAL" clId="{78576E09-5F4B-4D8A-B2AD-AF26B633169C}" dt="2025-08-27T07:25:16.947" v="1081" actId="20577"/>
      <pc:docMkLst>
        <pc:docMk/>
      </pc:docMkLst>
      <pc:sldChg chg="modSp mod">
        <pc:chgData name="Yuen Yi LAW" userId="7022f2d7-95f0-4fb1-89f4-e72d0af4d2c8" providerId="ADAL" clId="{78576E09-5F4B-4D8A-B2AD-AF26B633169C}" dt="2025-08-20T08:19:36.306" v="76" actId="20577"/>
        <pc:sldMkLst>
          <pc:docMk/>
          <pc:sldMk cId="3572139831" sldId="256"/>
        </pc:sldMkLst>
      </pc:sldChg>
      <pc:sldChg chg="modSp mod">
        <pc:chgData name="Yuen Yi LAW" userId="7022f2d7-95f0-4fb1-89f4-e72d0af4d2c8" providerId="ADAL" clId="{78576E09-5F4B-4D8A-B2AD-AF26B633169C}" dt="2025-08-20T08:20:12.508" v="80" actId="27636"/>
        <pc:sldMkLst>
          <pc:docMk/>
          <pc:sldMk cId="2788102250" sldId="257"/>
        </pc:sldMkLst>
      </pc:sldChg>
      <pc:sldChg chg="del">
        <pc:chgData name="Yuen Yi LAW" userId="7022f2d7-95f0-4fb1-89f4-e72d0af4d2c8" providerId="ADAL" clId="{78576E09-5F4B-4D8A-B2AD-AF26B633169C}" dt="2025-08-20T08:23:37.900" v="128" actId="47"/>
        <pc:sldMkLst>
          <pc:docMk/>
          <pc:sldMk cId="3097637986" sldId="260"/>
        </pc:sldMkLst>
      </pc:sldChg>
      <pc:sldChg chg="modSp mod">
        <pc:chgData name="Yuen Yi LAW" userId="7022f2d7-95f0-4fb1-89f4-e72d0af4d2c8" providerId="ADAL" clId="{78576E09-5F4B-4D8A-B2AD-AF26B633169C}" dt="2025-08-20T08:23:59.751" v="130" actId="20577"/>
        <pc:sldMkLst>
          <pc:docMk/>
          <pc:sldMk cId="1287603649" sldId="261"/>
        </pc:sldMkLst>
      </pc:sldChg>
      <pc:sldChg chg="del">
        <pc:chgData name="Yuen Yi LAW" userId="7022f2d7-95f0-4fb1-89f4-e72d0af4d2c8" providerId="ADAL" clId="{78576E09-5F4B-4D8A-B2AD-AF26B633169C}" dt="2025-08-20T08:26:05.117" v="138" actId="2696"/>
        <pc:sldMkLst>
          <pc:docMk/>
          <pc:sldMk cId="150184957" sldId="267"/>
        </pc:sldMkLst>
      </pc:sldChg>
      <pc:sldChg chg="add">
        <pc:chgData name="Yuen Yi LAW" userId="7022f2d7-95f0-4fb1-89f4-e72d0af4d2c8" providerId="ADAL" clId="{78576E09-5F4B-4D8A-B2AD-AF26B633169C}" dt="2025-08-22T04:30:27.530" v="519"/>
        <pc:sldMkLst>
          <pc:docMk/>
          <pc:sldMk cId="25081732" sldId="270"/>
        </pc:sldMkLst>
      </pc:sldChg>
      <pc:sldChg chg="add">
        <pc:chgData name="Yuen Yi LAW" userId="7022f2d7-95f0-4fb1-89f4-e72d0af4d2c8" providerId="ADAL" clId="{78576E09-5F4B-4D8A-B2AD-AF26B633169C}" dt="2025-08-22T04:30:27.530" v="519"/>
        <pc:sldMkLst>
          <pc:docMk/>
          <pc:sldMk cId="1662365655" sldId="271"/>
        </pc:sldMkLst>
      </pc:sldChg>
      <pc:sldChg chg="add">
        <pc:chgData name="Yuen Yi LAW" userId="7022f2d7-95f0-4fb1-89f4-e72d0af4d2c8" providerId="ADAL" clId="{78576E09-5F4B-4D8A-B2AD-AF26B633169C}" dt="2025-08-22T04:30:27.530" v="519"/>
        <pc:sldMkLst>
          <pc:docMk/>
          <pc:sldMk cId="362047291" sldId="272"/>
        </pc:sldMkLst>
      </pc:sldChg>
      <pc:sldChg chg="add">
        <pc:chgData name="Yuen Yi LAW" userId="7022f2d7-95f0-4fb1-89f4-e72d0af4d2c8" providerId="ADAL" clId="{78576E09-5F4B-4D8A-B2AD-AF26B633169C}" dt="2025-08-22T04:30:27.530" v="519"/>
        <pc:sldMkLst>
          <pc:docMk/>
          <pc:sldMk cId="3033175377" sldId="273"/>
        </pc:sldMkLst>
      </pc:sldChg>
      <pc:sldChg chg="add">
        <pc:chgData name="Yuen Yi LAW" userId="7022f2d7-95f0-4fb1-89f4-e72d0af4d2c8" providerId="ADAL" clId="{78576E09-5F4B-4D8A-B2AD-AF26B633169C}" dt="2025-08-22T04:30:27.530" v="519"/>
        <pc:sldMkLst>
          <pc:docMk/>
          <pc:sldMk cId="3626495495" sldId="274"/>
        </pc:sldMkLst>
      </pc:sldChg>
      <pc:sldChg chg="add">
        <pc:chgData name="Yuen Yi LAW" userId="7022f2d7-95f0-4fb1-89f4-e72d0af4d2c8" providerId="ADAL" clId="{78576E09-5F4B-4D8A-B2AD-AF26B633169C}" dt="2025-08-22T04:30:27.530" v="519"/>
        <pc:sldMkLst>
          <pc:docMk/>
          <pc:sldMk cId="3367909048" sldId="275"/>
        </pc:sldMkLst>
      </pc:sldChg>
      <pc:sldChg chg="add">
        <pc:chgData name="Yuen Yi LAW" userId="7022f2d7-95f0-4fb1-89f4-e72d0af4d2c8" providerId="ADAL" clId="{78576E09-5F4B-4D8A-B2AD-AF26B633169C}" dt="2025-08-22T04:30:27.530" v="519"/>
        <pc:sldMkLst>
          <pc:docMk/>
          <pc:sldMk cId="3873398482" sldId="276"/>
        </pc:sldMkLst>
      </pc:sldChg>
      <pc:sldChg chg="add">
        <pc:chgData name="Yuen Yi LAW" userId="7022f2d7-95f0-4fb1-89f4-e72d0af4d2c8" providerId="ADAL" clId="{78576E09-5F4B-4D8A-B2AD-AF26B633169C}" dt="2025-08-22T04:30:27.530" v="519"/>
        <pc:sldMkLst>
          <pc:docMk/>
          <pc:sldMk cId="1443129529" sldId="277"/>
        </pc:sldMkLst>
      </pc:sldChg>
      <pc:sldChg chg="add">
        <pc:chgData name="Yuen Yi LAW" userId="7022f2d7-95f0-4fb1-89f4-e72d0af4d2c8" providerId="ADAL" clId="{78576E09-5F4B-4D8A-B2AD-AF26B633169C}" dt="2025-08-22T04:30:27.530" v="519"/>
        <pc:sldMkLst>
          <pc:docMk/>
          <pc:sldMk cId="3843655744" sldId="278"/>
        </pc:sldMkLst>
      </pc:sldChg>
      <pc:sldChg chg="add">
        <pc:chgData name="Yuen Yi LAW" userId="7022f2d7-95f0-4fb1-89f4-e72d0af4d2c8" providerId="ADAL" clId="{78576E09-5F4B-4D8A-B2AD-AF26B633169C}" dt="2025-08-22T04:30:27.530" v="519"/>
        <pc:sldMkLst>
          <pc:docMk/>
          <pc:sldMk cId="4013324130" sldId="279"/>
        </pc:sldMkLst>
      </pc:sldChg>
      <pc:sldChg chg="add">
        <pc:chgData name="Yuen Yi LAW" userId="7022f2d7-95f0-4fb1-89f4-e72d0af4d2c8" providerId="ADAL" clId="{78576E09-5F4B-4D8A-B2AD-AF26B633169C}" dt="2025-08-22T04:30:27.530" v="519"/>
        <pc:sldMkLst>
          <pc:docMk/>
          <pc:sldMk cId="2031889891" sldId="280"/>
        </pc:sldMkLst>
      </pc:sldChg>
      <pc:sldChg chg="add">
        <pc:chgData name="Yuen Yi LAW" userId="7022f2d7-95f0-4fb1-89f4-e72d0af4d2c8" providerId="ADAL" clId="{78576E09-5F4B-4D8A-B2AD-AF26B633169C}" dt="2025-08-22T04:30:27.530" v="519"/>
        <pc:sldMkLst>
          <pc:docMk/>
          <pc:sldMk cId="3303633233" sldId="282"/>
        </pc:sldMkLst>
      </pc:sldChg>
      <pc:sldChg chg="add">
        <pc:chgData name="Yuen Yi LAW" userId="7022f2d7-95f0-4fb1-89f4-e72d0af4d2c8" providerId="ADAL" clId="{78576E09-5F4B-4D8A-B2AD-AF26B633169C}" dt="2025-08-22T04:30:27.530" v="519"/>
        <pc:sldMkLst>
          <pc:docMk/>
          <pc:sldMk cId="1856817495" sldId="283"/>
        </pc:sldMkLst>
      </pc:sldChg>
      <pc:sldChg chg="add">
        <pc:chgData name="Yuen Yi LAW" userId="7022f2d7-95f0-4fb1-89f4-e72d0af4d2c8" providerId="ADAL" clId="{78576E09-5F4B-4D8A-B2AD-AF26B633169C}" dt="2025-08-22T04:30:27.530" v="519"/>
        <pc:sldMkLst>
          <pc:docMk/>
          <pc:sldMk cId="601469711" sldId="284"/>
        </pc:sldMkLst>
      </pc:sldChg>
      <pc:sldChg chg="add">
        <pc:chgData name="Yuen Yi LAW" userId="7022f2d7-95f0-4fb1-89f4-e72d0af4d2c8" providerId="ADAL" clId="{78576E09-5F4B-4D8A-B2AD-AF26B633169C}" dt="2025-08-22T04:30:27.530" v="519"/>
        <pc:sldMkLst>
          <pc:docMk/>
          <pc:sldMk cId="2834468529" sldId="285"/>
        </pc:sldMkLst>
      </pc:sldChg>
      <pc:sldChg chg="modSp mod">
        <pc:chgData name="Yuen Yi LAW" userId="7022f2d7-95f0-4fb1-89f4-e72d0af4d2c8" providerId="ADAL" clId="{78576E09-5F4B-4D8A-B2AD-AF26B633169C}" dt="2025-08-20T08:24:18.828" v="133" actId="20577"/>
        <pc:sldMkLst>
          <pc:docMk/>
          <pc:sldMk cId="2302673064" sldId="286"/>
        </pc:sldMkLst>
      </pc:sldChg>
      <pc:sldChg chg="modSp mod">
        <pc:chgData name="Yuen Yi LAW" userId="7022f2d7-95f0-4fb1-89f4-e72d0af4d2c8" providerId="ADAL" clId="{78576E09-5F4B-4D8A-B2AD-AF26B633169C}" dt="2025-08-20T08:24:46.542" v="135" actId="20577"/>
        <pc:sldMkLst>
          <pc:docMk/>
          <pc:sldMk cId="2179158841" sldId="295"/>
        </pc:sldMkLst>
      </pc:sldChg>
      <pc:sldChg chg="add del">
        <pc:chgData name="Yuen Yi LAW" userId="7022f2d7-95f0-4fb1-89f4-e72d0af4d2c8" providerId="ADAL" clId="{78576E09-5F4B-4D8A-B2AD-AF26B633169C}" dt="2025-08-22T04:30:50.771" v="520" actId="2696"/>
        <pc:sldMkLst>
          <pc:docMk/>
          <pc:sldMk cId="1645132032" sldId="299"/>
        </pc:sldMkLst>
      </pc:sldChg>
      <pc:sldChg chg="modSp mod">
        <pc:chgData name="Yuen Yi LAW" userId="7022f2d7-95f0-4fb1-89f4-e72d0af4d2c8" providerId="ADAL" clId="{78576E09-5F4B-4D8A-B2AD-AF26B633169C}" dt="2025-08-27T05:45:26.814" v="525" actId="1076"/>
        <pc:sldMkLst>
          <pc:docMk/>
          <pc:sldMk cId="838438129" sldId="300"/>
        </pc:sldMkLst>
      </pc:sldChg>
      <pc:sldChg chg="modSp mod">
        <pc:chgData name="Yuen Yi LAW" userId="7022f2d7-95f0-4fb1-89f4-e72d0af4d2c8" providerId="ADAL" clId="{78576E09-5F4B-4D8A-B2AD-AF26B633169C}" dt="2025-08-20T08:25:29.701" v="137" actId="20577"/>
        <pc:sldMkLst>
          <pc:docMk/>
          <pc:sldMk cId="4133764826" sldId="303"/>
        </pc:sldMkLst>
      </pc:sldChg>
      <pc:sldChg chg="modSp new mod">
        <pc:chgData name="Yuen Yi LAW" userId="7022f2d7-95f0-4fb1-89f4-e72d0af4d2c8" providerId="ADAL" clId="{78576E09-5F4B-4D8A-B2AD-AF26B633169C}" dt="2025-08-20T08:21:57.372" v="126" actId="27636"/>
        <pc:sldMkLst>
          <pc:docMk/>
          <pc:sldMk cId="411031118" sldId="324"/>
        </pc:sldMkLst>
      </pc:sldChg>
      <pc:sldChg chg="addSp delSp modSp new mod setBg">
        <pc:chgData name="Yuen Yi LAW" userId="7022f2d7-95f0-4fb1-89f4-e72d0af4d2c8" providerId="ADAL" clId="{78576E09-5F4B-4D8A-B2AD-AF26B633169C}" dt="2025-08-27T05:50:14.431" v="530" actId="113"/>
        <pc:sldMkLst>
          <pc:docMk/>
          <pc:sldMk cId="1083447810" sldId="325"/>
        </pc:sldMkLst>
      </pc:sldChg>
      <pc:sldChg chg="addSp modSp new mod modAnim">
        <pc:chgData name="Yuen Yi LAW" userId="7022f2d7-95f0-4fb1-89f4-e72d0af4d2c8" providerId="ADAL" clId="{78576E09-5F4B-4D8A-B2AD-AF26B633169C}" dt="2025-08-20T08:45:34.240" v="361" actId="1076"/>
        <pc:sldMkLst>
          <pc:docMk/>
          <pc:sldMk cId="2890743844" sldId="326"/>
        </pc:sldMkLst>
      </pc:sldChg>
      <pc:sldChg chg="addSp modSp new mod">
        <pc:chgData name="Yuen Yi LAW" userId="7022f2d7-95f0-4fb1-89f4-e72d0af4d2c8" providerId="ADAL" clId="{78576E09-5F4B-4D8A-B2AD-AF26B633169C}" dt="2025-08-20T08:47:10.738" v="389" actId="113"/>
        <pc:sldMkLst>
          <pc:docMk/>
          <pc:sldMk cId="1994206748" sldId="327"/>
        </pc:sldMkLst>
      </pc:sldChg>
      <pc:sldChg chg="addSp modSp new mod">
        <pc:chgData name="Yuen Yi LAW" userId="7022f2d7-95f0-4fb1-89f4-e72d0af4d2c8" providerId="ADAL" clId="{78576E09-5F4B-4D8A-B2AD-AF26B633169C}" dt="2025-08-20T08:49:15.870" v="424" actId="1076"/>
        <pc:sldMkLst>
          <pc:docMk/>
          <pc:sldMk cId="1781262745" sldId="328"/>
        </pc:sldMkLst>
      </pc:sldChg>
      <pc:sldChg chg="addSp modSp new mod">
        <pc:chgData name="Yuen Yi LAW" userId="7022f2d7-95f0-4fb1-89f4-e72d0af4d2c8" providerId="ADAL" clId="{78576E09-5F4B-4D8A-B2AD-AF26B633169C}" dt="2025-08-20T08:48:46.250" v="417" actId="14100"/>
        <pc:sldMkLst>
          <pc:docMk/>
          <pc:sldMk cId="3176971974" sldId="329"/>
        </pc:sldMkLst>
      </pc:sldChg>
      <pc:sldChg chg="addSp modSp new mod">
        <pc:chgData name="Yuen Yi LAW" userId="7022f2d7-95f0-4fb1-89f4-e72d0af4d2c8" providerId="ADAL" clId="{78576E09-5F4B-4D8A-B2AD-AF26B633169C}" dt="2025-08-20T08:49:53.905" v="435" actId="14100"/>
        <pc:sldMkLst>
          <pc:docMk/>
          <pc:sldMk cId="2287577779" sldId="330"/>
        </pc:sldMkLst>
      </pc:sldChg>
      <pc:sldChg chg="addSp modSp new mod">
        <pc:chgData name="Yuen Yi LAW" userId="7022f2d7-95f0-4fb1-89f4-e72d0af4d2c8" providerId="ADAL" clId="{78576E09-5F4B-4D8A-B2AD-AF26B633169C}" dt="2025-08-20T08:50:37.381" v="451" actId="1076"/>
        <pc:sldMkLst>
          <pc:docMk/>
          <pc:sldMk cId="1465205088" sldId="331"/>
        </pc:sldMkLst>
      </pc:sldChg>
      <pc:sldChg chg="addSp modSp new mod modAnim">
        <pc:chgData name="Yuen Yi LAW" userId="7022f2d7-95f0-4fb1-89f4-e72d0af4d2c8" providerId="ADAL" clId="{78576E09-5F4B-4D8A-B2AD-AF26B633169C}" dt="2025-08-27T07:25:16.947" v="1081" actId="20577"/>
        <pc:sldMkLst>
          <pc:docMk/>
          <pc:sldMk cId="1661966631" sldId="332"/>
        </pc:sldMkLst>
      </pc:sldChg>
      <pc:sldChg chg="add">
        <pc:chgData name="Yuen Yi LAW" userId="7022f2d7-95f0-4fb1-89f4-e72d0af4d2c8" providerId="ADAL" clId="{78576E09-5F4B-4D8A-B2AD-AF26B633169C}" dt="2025-08-22T04:30:27.530" v="519"/>
        <pc:sldMkLst>
          <pc:docMk/>
          <pc:sldMk cId="1848702493" sldId="333"/>
        </pc:sldMkLst>
      </pc:sldChg>
    </pc:docChg>
  </pc:docChgLst>
  <pc:docChgLst>
    <pc:chgData name="Yuen Yi LAW" userId="7022f2d7-95f0-4fb1-89f4-e72d0af4d2c8" providerId="ADAL" clId="{6635B42D-2A9B-4CD1-83EF-64687A57D182}"/>
    <pc:docChg chg="custSel modSld">
      <pc:chgData name="Yuen Yi LAW" userId="7022f2d7-95f0-4fb1-89f4-e72d0af4d2c8" providerId="ADAL" clId="{6635B42D-2A9B-4CD1-83EF-64687A57D182}" dt="2024-08-22T10:38:44.489" v="7" actId="14100"/>
      <pc:docMkLst>
        <pc:docMk/>
      </pc:docMkLst>
      <pc:sldChg chg="addSp modSp">
        <pc:chgData name="Yuen Yi LAW" userId="7022f2d7-95f0-4fb1-89f4-e72d0af4d2c8" providerId="ADAL" clId="{6635B42D-2A9B-4CD1-83EF-64687A57D182}" dt="2024-08-22T10:38:44.489" v="7" actId="14100"/>
        <pc:sldMkLst>
          <pc:docMk/>
          <pc:sldMk cId="112912597" sldId="32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11CF8-7FBE-7E4A-8C0B-B66662FE50F7}" type="datetimeFigureOut">
              <a:rPr lang="en-US" smtClean="0"/>
              <a:t>10/11/2025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47B1A8-2BB8-7244-B6B7-9181BE858A85}" type="slidenum">
              <a:rPr lang="en-US" smtClean="0"/>
              <a:t>‹#›</a:t>
            </a:fld>
            <a:endParaRPr lang="en-US"/>
          </a:p>
        </p:txBody>
      </p:sp>
    </p:spTree>
    <p:extLst>
      <p:ext uri="{BB962C8B-B14F-4D97-AF65-F5344CB8AC3E}">
        <p14:creationId xmlns:p14="http://schemas.microsoft.com/office/powerpoint/2010/main" val="439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93BB51-360B-D345-A18F-124AE120A846}" type="datetime1">
              <a:rPr lang="en-HK" smtClean="0"/>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HK"/>
          </a:p>
        </p:txBody>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C4ACC73-8FF5-7C43-8317-4DD35CCD3725}" type="datetime1">
              <a:rPr lang="en-HK" smtClean="0"/>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7AA459-70A5-A946-86E1-C55658B7E0C0}" type="datetime1">
              <a:rPr lang="en-HK" smtClean="0"/>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10C1A1B-5DA9-5F40-8A12-1016629DB12C}" type="datetime1">
              <a:rPr lang="en-HK" smtClean="0"/>
              <a:t>11/10/2025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22F85A5D-9CE8-6F44-B194-D934889963C8}" type="datetime1">
              <a:rPr lang="en-HK" smtClean="0"/>
              <a:t>11/10/2025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AF7752B0-1DD3-0241-9E1D-CD3B14408ADD}" type="datetime1">
              <a:rPr lang="en-HK" smtClean="0"/>
              <a:t>11/10/2025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AE3E9E-CB1A-AF4F-8BA1-EBB124F81EF2}" type="datetime1">
              <a:rPr lang="en-HK" smtClean="0"/>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803F00-406F-A84B-86C4-1C06EB3EDAF7}" type="datetime1">
              <a:rPr lang="en-HK" smtClean="0"/>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00ACE2-CABA-944F-A548-FFDAAFE2AF8B}" type="datetime1">
              <a:rPr lang="en-HK" smtClean="0"/>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100738-6E32-FC47-B0D8-B444EA87C6A1}" type="datetime1">
              <a:rPr lang="en-HK" smtClean="0"/>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A58901-C5AD-E943-88CD-8A5CFB175D3F}" type="datetime1">
              <a:rPr lang="en-HK" smtClean="0"/>
              <a:t>11/10/2025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E52FDA-3918-824B-9984-9531A50D0D46}" type="datetime1">
              <a:rPr lang="en-HK" smtClean="0"/>
              <a:t>11/10/2025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9BC6D8-B3B4-1940-A68A-F262DFB86D80}" type="datetime1">
              <a:rPr lang="en-HK" smtClean="0"/>
              <a:t>11/10/2025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780113-C76F-4B49-A54A-DA55154A7115}" type="datetime1">
              <a:rPr lang="en-HK" smtClean="0"/>
              <a:t>11/10/2025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8F5373-C0B9-F64A-9874-3497D1C73E9C}" type="datetime1">
              <a:rPr lang="en-HK" smtClean="0"/>
              <a:t>11/10/2025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E3B67B9-2933-3040-84A0-30CF95EE4F70}" type="datetime1">
              <a:rPr lang="en-HK" smtClean="0"/>
              <a:t>11/10/2025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HK"/>
            </a:p>
          </p:txBody>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HK"/>
            </a:p>
          </p:txBody>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HK"/>
            </a:p>
          </p:txBody>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HK"/>
            </a:p>
          </p:txBody>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HK"/>
            </a:p>
          </p:txBody>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HK"/>
            </a:p>
          </p:txBody>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HK"/>
            </a:p>
          </p:txBody>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HK"/>
            </a:p>
          </p:txBody>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HK"/>
            </a:p>
          </p:txBody>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HK"/>
            </a:p>
          </p:txBody>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HK"/>
            </a:p>
          </p:txBody>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HK"/>
            </a:p>
          </p:txBody>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HK"/>
            </a:p>
          </p:txBody>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HK"/>
            </a:p>
          </p:txBody>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HK"/>
            </a:p>
          </p:txBody>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HK"/>
            </a:p>
          </p:txBody>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HK"/>
            </a:p>
          </p:txBody>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HK"/>
            </a:p>
          </p:txBody>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HK"/>
            </a:p>
          </p:txBody>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HK"/>
            </a:p>
          </p:txBody>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HK"/>
            </a:p>
          </p:txBody>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HK"/>
            </a:p>
          </p:txBody>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HK"/>
            </a:p>
          </p:txBody>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HK"/>
            </a:p>
          </p:txBody>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HK"/>
          </a:p>
        </p:txBody>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C90D0AE-B4EF-4F4D-A3CA-2F5EB4C551B0}" type="datetime1">
              <a:rPr lang="en-HK" smtClean="0"/>
              <a:t>11/10/2025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phrasebank.manchester.ac.uk/writing-conclusions/"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neurips.cc/virtual/2022/poster/55241"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scholar.dominican.edu/ug-student-posters/47/"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wiki.smu.edu.sg/1920t2isss608/Group02_poster"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libguides.uccs.edu/c.php?g=117491&amp;p=1018229"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libguides.uccs.edu/c.php?g=117491&amp;p=1018229"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youtube.com/watch?v=vMSaFUrk-F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00749" y="1244212"/>
            <a:ext cx="8915399" cy="2262781"/>
          </a:xfrm>
        </p:spPr>
        <p:txBody>
          <a:bodyPr>
            <a:normAutofit fontScale="90000"/>
          </a:bodyPr>
          <a:lstStyle/>
          <a:p>
            <a:r>
              <a:rPr lang="en-US" dirty="0"/>
              <a:t>MCCP6020</a:t>
            </a:r>
            <a:br>
              <a:rPr lang="en-US" dirty="0"/>
            </a:br>
            <a:r>
              <a:rPr lang="en-US" dirty="0"/>
              <a:t>Advanced English for Academic Purposes</a:t>
            </a:r>
          </a:p>
        </p:txBody>
      </p:sp>
      <p:sp>
        <p:nvSpPr>
          <p:cNvPr id="3" name="Subtitle 2"/>
          <p:cNvSpPr>
            <a:spLocks noGrp="1"/>
          </p:cNvSpPr>
          <p:nvPr>
            <p:ph type="subTitle" idx="1"/>
          </p:nvPr>
        </p:nvSpPr>
        <p:spPr>
          <a:xfrm>
            <a:off x="2547332" y="4044463"/>
            <a:ext cx="8915399" cy="1126283"/>
          </a:xfrm>
        </p:spPr>
        <p:txBody>
          <a:bodyPr>
            <a:normAutofit lnSpcReduction="10000"/>
          </a:bodyPr>
          <a:lstStyle/>
          <a:p>
            <a:r>
              <a:rPr lang="en-US" dirty="0"/>
              <a:t>Session 7</a:t>
            </a:r>
          </a:p>
          <a:p>
            <a:r>
              <a:rPr lang="en-GB" altLang="zh-CN" dirty="0"/>
              <a:t>Drawing Conclusions and Highlighting Significance of the Research</a:t>
            </a:r>
          </a:p>
          <a:p>
            <a:r>
              <a:rPr lang="en-GB" altLang="zh-CN" dirty="0"/>
              <a:t>Giving an Academic Presentation (Poster Presentation Skills)</a:t>
            </a:r>
          </a:p>
        </p:txBody>
      </p:sp>
      <p:sp>
        <p:nvSpPr>
          <p:cNvPr id="4" name="Slide Number Placeholder 3">
            <a:extLst>
              <a:ext uri="{FF2B5EF4-FFF2-40B4-BE49-F238E27FC236}">
                <a16:creationId xmlns:a16="http://schemas.microsoft.com/office/drawing/2014/main" id="{CA121820-2572-0848-865C-A4F6338A1396}"/>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3572139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0994" y="0"/>
            <a:ext cx="8911687" cy="813992"/>
          </a:xfrm>
        </p:spPr>
        <p:txBody>
          <a:bodyPr/>
          <a:lstStyle/>
          <a:p>
            <a:r>
              <a:rPr lang="en-US" dirty="0"/>
              <a:t>Task 2</a:t>
            </a:r>
          </a:p>
        </p:txBody>
      </p:sp>
      <p:sp>
        <p:nvSpPr>
          <p:cNvPr id="3" name="Content Placeholder 2"/>
          <p:cNvSpPr>
            <a:spLocks noGrp="1"/>
          </p:cNvSpPr>
          <p:nvPr>
            <p:ph idx="1"/>
          </p:nvPr>
        </p:nvSpPr>
        <p:spPr>
          <a:xfrm>
            <a:off x="1910995" y="696552"/>
            <a:ext cx="9763767" cy="2111302"/>
          </a:xfrm>
        </p:spPr>
        <p:txBody>
          <a:bodyPr>
            <a:normAutofit/>
          </a:bodyPr>
          <a:lstStyle/>
          <a:p>
            <a:pPr marL="0" indent="0" algn="just">
              <a:buNone/>
            </a:pPr>
            <a:r>
              <a:rPr lang="en-GB" sz="1900" dirty="0"/>
              <a:t>Read the Conclusion section of 2-3 journal articles of your field. Can you identify the moves stated in Task 2? Write down the moves in the table below. Compare </a:t>
            </a:r>
            <a:r>
              <a:rPr lang="en-GB" sz="1900" u="sng" dirty="0" err="1"/>
              <a:t>i</a:t>
            </a:r>
            <a:r>
              <a:rPr lang="en-GB" sz="1900" u="sng" dirty="0"/>
              <a:t>). the number </a:t>
            </a:r>
            <a:r>
              <a:rPr lang="en-GB" sz="1900" dirty="0"/>
              <a:t>and </a:t>
            </a:r>
            <a:r>
              <a:rPr lang="en-GB" sz="1900" u="sng" dirty="0"/>
              <a:t>ii). the sequence of moves </a:t>
            </a:r>
            <a:r>
              <a:rPr lang="en-GB" sz="1900" dirty="0"/>
              <a:t>in the Conclusion section of the journal articles. Are they similar or different? </a:t>
            </a:r>
            <a:endParaRPr lang="en-US" sz="1900" dirty="0"/>
          </a:p>
          <a:p>
            <a:pPr marL="0" indent="0" algn="just">
              <a:buNone/>
            </a:pPr>
            <a:r>
              <a:rPr lang="en-GB" sz="1900" dirty="0"/>
              <a:t>Share your findings with a partner</a:t>
            </a:r>
            <a:endParaRPr lang="en-GB" dirty="0"/>
          </a:p>
          <a:p>
            <a:pPr marL="0" indent="0">
              <a:buNone/>
            </a:pPr>
            <a:endParaRPr lang="en-US" dirty="0"/>
          </a:p>
        </p:txBody>
      </p:sp>
      <p:sp>
        <p:nvSpPr>
          <p:cNvPr id="5" name="Slide Number Placeholder 4">
            <a:extLst>
              <a:ext uri="{FF2B5EF4-FFF2-40B4-BE49-F238E27FC236}">
                <a16:creationId xmlns:a16="http://schemas.microsoft.com/office/drawing/2014/main" id="{82D0DBA6-6FDD-0448-A760-BC7FF4D4F6EC}"/>
              </a:ext>
            </a:extLst>
          </p:cNvPr>
          <p:cNvSpPr>
            <a:spLocks noGrp="1"/>
          </p:cNvSpPr>
          <p:nvPr>
            <p:ph type="sldNum" sz="quarter" idx="12"/>
          </p:nvPr>
        </p:nvSpPr>
        <p:spPr/>
        <p:txBody>
          <a:bodyPr/>
          <a:lstStyle/>
          <a:p>
            <a:fld id="{D57F1E4F-1CFF-5643-939E-217C01CDF565}" type="slidenum">
              <a:rPr lang="en-US" smtClean="0"/>
              <a:pPr/>
              <a:t>10</a:t>
            </a:fld>
            <a:endParaRPr lang="en-US" dirty="0"/>
          </a:p>
        </p:txBody>
      </p:sp>
      <p:graphicFrame>
        <p:nvGraphicFramePr>
          <p:cNvPr id="7" name="Table 6">
            <a:extLst>
              <a:ext uri="{FF2B5EF4-FFF2-40B4-BE49-F238E27FC236}">
                <a16:creationId xmlns:a16="http://schemas.microsoft.com/office/drawing/2014/main" id="{5EB748FE-CFF8-4851-AC70-5D8BB8B62AD9}"/>
              </a:ext>
            </a:extLst>
          </p:cNvPr>
          <p:cNvGraphicFramePr>
            <a:graphicFrameLocks noGrp="1"/>
          </p:cNvGraphicFramePr>
          <p:nvPr>
            <p:extLst>
              <p:ext uri="{D42A27DB-BD31-4B8C-83A1-F6EECF244321}">
                <p14:modId xmlns:p14="http://schemas.microsoft.com/office/powerpoint/2010/main" val="1230948834"/>
              </p:ext>
            </p:extLst>
          </p:nvPr>
        </p:nvGraphicFramePr>
        <p:xfrm>
          <a:off x="2818215" y="2392930"/>
          <a:ext cx="7331625" cy="4186684"/>
        </p:xfrm>
        <a:graphic>
          <a:graphicData uri="http://schemas.openxmlformats.org/drawingml/2006/table">
            <a:tbl>
              <a:tblPr firstRow="1" firstCol="1" bandRow="1">
                <a:tableStyleId>{5C22544A-7EE6-4342-B048-85BDC9FD1C3A}</a:tableStyleId>
              </a:tblPr>
              <a:tblGrid>
                <a:gridCol w="1035977">
                  <a:extLst>
                    <a:ext uri="{9D8B030D-6E8A-4147-A177-3AD203B41FA5}">
                      <a16:colId xmlns:a16="http://schemas.microsoft.com/office/drawing/2014/main" val="1872401444"/>
                    </a:ext>
                  </a:extLst>
                </a:gridCol>
                <a:gridCol w="1948092">
                  <a:extLst>
                    <a:ext uri="{9D8B030D-6E8A-4147-A177-3AD203B41FA5}">
                      <a16:colId xmlns:a16="http://schemas.microsoft.com/office/drawing/2014/main" val="2550358878"/>
                    </a:ext>
                  </a:extLst>
                </a:gridCol>
                <a:gridCol w="2394065">
                  <a:extLst>
                    <a:ext uri="{9D8B030D-6E8A-4147-A177-3AD203B41FA5}">
                      <a16:colId xmlns:a16="http://schemas.microsoft.com/office/drawing/2014/main" val="3847369811"/>
                    </a:ext>
                  </a:extLst>
                </a:gridCol>
                <a:gridCol w="1953491">
                  <a:extLst>
                    <a:ext uri="{9D8B030D-6E8A-4147-A177-3AD203B41FA5}">
                      <a16:colId xmlns:a16="http://schemas.microsoft.com/office/drawing/2014/main" val="2971545620"/>
                    </a:ext>
                  </a:extLst>
                </a:gridCol>
              </a:tblGrid>
              <a:tr h="974440">
                <a:tc>
                  <a:txBody>
                    <a:bodyPr/>
                    <a:lstStyle/>
                    <a:p>
                      <a:pPr algn="just">
                        <a:lnSpc>
                          <a:spcPct val="115000"/>
                        </a:lnSpc>
                      </a:pPr>
                      <a:r>
                        <a:rPr lang="en-US" sz="1800" dirty="0">
                          <a:effectLst/>
                        </a:rPr>
                        <a:t> </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tc>
                  <a:txBody>
                    <a:bodyPr/>
                    <a:lstStyle/>
                    <a:p>
                      <a:pPr algn="just">
                        <a:lnSpc>
                          <a:spcPct val="115000"/>
                        </a:lnSpc>
                      </a:pPr>
                      <a:r>
                        <a:rPr lang="en-US" sz="1800" dirty="0">
                          <a:solidFill>
                            <a:schemeClr val="tx1"/>
                          </a:solidFill>
                          <a:effectLst/>
                        </a:rPr>
                        <a:t>Journal Article 1</a:t>
                      </a:r>
                      <a:endPar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tc>
                  <a:txBody>
                    <a:bodyPr/>
                    <a:lstStyle/>
                    <a:p>
                      <a:pPr algn="just">
                        <a:lnSpc>
                          <a:spcPct val="115000"/>
                        </a:lnSpc>
                      </a:pPr>
                      <a:r>
                        <a:rPr lang="en-US" sz="1800" dirty="0">
                          <a:solidFill>
                            <a:schemeClr val="tx1"/>
                          </a:solidFill>
                          <a:effectLst/>
                        </a:rPr>
                        <a:t>Journal Article 2</a:t>
                      </a:r>
                      <a:endPar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tc>
                  <a:txBody>
                    <a:bodyPr/>
                    <a:lstStyle/>
                    <a:p>
                      <a:pPr algn="just">
                        <a:lnSpc>
                          <a:spcPct val="115000"/>
                        </a:lnSpc>
                      </a:pPr>
                      <a:r>
                        <a:rPr lang="en-US" sz="1800" dirty="0">
                          <a:solidFill>
                            <a:schemeClr val="tx1"/>
                          </a:solidFill>
                          <a:effectLst/>
                        </a:rPr>
                        <a:t>Journal Article 3</a:t>
                      </a:r>
                      <a:endPar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extLst>
                  <a:ext uri="{0D108BD9-81ED-4DB2-BD59-A6C34878D82A}">
                    <a16:rowId xmlns:a16="http://schemas.microsoft.com/office/drawing/2014/main" val="1262764149"/>
                  </a:ext>
                </a:extLst>
              </a:tr>
              <a:tr h="458892">
                <a:tc>
                  <a:txBody>
                    <a:bodyPr/>
                    <a:lstStyle/>
                    <a:p>
                      <a:pPr algn="just">
                        <a:lnSpc>
                          <a:spcPct val="115000"/>
                        </a:lnSpc>
                      </a:pPr>
                      <a:r>
                        <a:rPr lang="en-US" sz="1800" dirty="0">
                          <a:solidFill>
                            <a:schemeClr val="tx1"/>
                          </a:solidFill>
                          <a:effectLst/>
                        </a:rPr>
                        <a:t>Move 1</a:t>
                      </a:r>
                      <a:endPar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tc>
                  <a:txBody>
                    <a:bodyPr/>
                    <a:lstStyle/>
                    <a:p>
                      <a:pPr algn="just">
                        <a:lnSpc>
                          <a:spcPct val="115000"/>
                        </a:lnSpc>
                      </a:pPr>
                      <a:r>
                        <a:rPr lang="en-US" sz="1800" dirty="0">
                          <a:effectLst/>
                        </a:rPr>
                        <a:t> </a:t>
                      </a:r>
                      <a:endParaRPr lang="en-GB" sz="1800" dirty="0">
                        <a:effectLst/>
                      </a:endParaRPr>
                    </a:p>
                  </a:txBody>
                  <a:tcPr marL="29767" marR="29767" marT="0" marB="0"/>
                </a:tc>
                <a:tc>
                  <a:txBody>
                    <a:bodyPr/>
                    <a:lstStyle/>
                    <a:p>
                      <a:pPr algn="just">
                        <a:lnSpc>
                          <a:spcPct val="115000"/>
                        </a:lnSpc>
                      </a:pPr>
                      <a:r>
                        <a:rPr lang="en-US" sz="1800">
                          <a:effectLst/>
                        </a:rPr>
                        <a:t> </a:t>
                      </a:r>
                      <a:endParaRPr lang="en-GB"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tc>
                  <a:txBody>
                    <a:bodyPr/>
                    <a:lstStyle/>
                    <a:p>
                      <a:pPr algn="just">
                        <a:lnSpc>
                          <a:spcPct val="115000"/>
                        </a:lnSpc>
                      </a:pPr>
                      <a:r>
                        <a:rPr lang="en-US" sz="1800">
                          <a:effectLst/>
                        </a:rPr>
                        <a:t> </a:t>
                      </a:r>
                      <a:endParaRPr lang="en-GB"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extLst>
                  <a:ext uri="{0D108BD9-81ED-4DB2-BD59-A6C34878D82A}">
                    <a16:rowId xmlns:a16="http://schemas.microsoft.com/office/drawing/2014/main" val="3793863056"/>
                  </a:ext>
                </a:extLst>
              </a:tr>
              <a:tr h="458892">
                <a:tc>
                  <a:txBody>
                    <a:bodyPr/>
                    <a:lstStyle/>
                    <a:p>
                      <a:pPr algn="just">
                        <a:lnSpc>
                          <a:spcPct val="115000"/>
                        </a:lnSpc>
                      </a:pPr>
                      <a:r>
                        <a:rPr lang="en-US" sz="1800" dirty="0">
                          <a:solidFill>
                            <a:schemeClr val="tx1"/>
                          </a:solidFill>
                          <a:effectLst/>
                        </a:rPr>
                        <a:t>Move 2</a:t>
                      </a:r>
                      <a:endPar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tc>
                  <a:txBody>
                    <a:bodyPr/>
                    <a:lstStyle/>
                    <a:p>
                      <a:pPr algn="just">
                        <a:lnSpc>
                          <a:spcPct val="115000"/>
                        </a:lnSpc>
                      </a:pPr>
                      <a:r>
                        <a:rPr lang="en-US" sz="1800" dirty="0">
                          <a:effectLst/>
                        </a:rPr>
                        <a:t> </a:t>
                      </a:r>
                      <a:endParaRPr lang="en-GB" sz="1800" dirty="0">
                        <a:effectLst/>
                      </a:endParaRPr>
                    </a:p>
                  </a:txBody>
                  <a:tcPr marL="29767" marR="29767" marT="0" marB="0"/>
                </a:tc>
                <a:tc>
                  <a:txBody>
                    <a:bodyPr/>
                    <a:lstStyle/>
                    <a:p>
                      <a:pPr algn="just">
                        <a:lnSpc>
                          <a:spcPct val="115000"/>
                        </a:lnSpc>
                      </a:pPr>
                      <a:r>
                        <a:rPr lang="en-US" sz="1800" dirty="0">
                          <a:effectLst/>
                        </a:rPr>
                        <a:t> </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tc>
                  <a:txBody>
                    <a:bodyPr/>
                    <a:lstStyle/>
                    <a:p>
                      <a:pPr algn="just">
                        <a:lnSpc>
                          <a:spcPct val="115000"/>
                        </a:lnSpc>
                      </a:pPr>
                      <a:r>
                        <a:rPr lang="en-US" sz="1800">
                          <a:effectLst/>
                        </a:rPr>
                        <a:t> </a:t>
                      </a:r>
                      <a:endParaRPr lang="en-GB"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extLst>
                  <a:ext uri="{0D108BD9-81ED-4DB2-BD59-A6C34878D82A}">
                    <a16:rowId xmlns:a16="http://schemas.microsoft.com/office/drawing/2014/main" val="2366786894"/>
                  </a:ext>
                </a:extLst>
              </a:tr>
              <a:tr h="458892">
                <a:tc>
                  <a:txBody>
                    <a:bodyPr/>
                    <a:lstStyle/>
                    <a:p>
                      <a:pPr algn="just">
                        <a:lnSpc>
                          <a:spcPct val="115000"/>
                        </a:lnSpc>
                      </a:pPr>
                      <a:r>
                        <a:rPr lang="en-US" sz="1800" dirty="0">
                          <a:solidFill>
                            <a:schemeClr val="tx1"/>
                          </a:solidFill>
                          <a:effectLst/>
                        </a:rPr>
                        <a:t>Move 3</a:t>
                      </a:r>
                      <a:endPar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tc>
                  <a:txBody>
                    <a:bodyPr/>
                    <a:lstStyle/>
                    <a:p>
                      <a:pPr algn="just">
                        <a:lnSpc>
                          <a:spcPct val="115000"/>
                        </a:lnSpc>
                      </a:pPr>
                      <a:r>
                        <a:rPr lang="en-US" sz="1800" dirty="0">
                          <a:effectLst/>
                        </a:rPr>
                        <a:t> </a:t>
                      </a:r>
                      <a:endParaRPr lang="en-GB" sz="1800" dirty="0">
                        <a:effectLst/>
                      </a:endParaRPr>
                    </a:p>
                  </a:txBody>
                  <a:tcPr marL="29767" marR="29767" marT="0" marB="0"/>
                </a:tc>
                <a:tc>
                  <a:txBody>
                    <a:bodyPr/>
                    <a:lstStyle/>
                    <a:p>
                      <a:pPr algn="just">
                        <a:lnSpc>
                          <a:spcPct val="115000"/>
                        </a:lnSpc>
                      </a:pPr>
                      <a:r>
                        <a:rPr lang="en-US" sz="1800" dirty="0">
                          <a:effectLst/>
                        </a:rPr>
                        <a:t> </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tc>
                  <a:txBody>
                    <a:bodyPr/>
                    <a:lstStyle/>
                    <a:p>
                      <a:pPr algn="just">
                        <a:lnSpc>
                          <a:spcPct val="115000"/>
                        </a:lnSpc>
                      </a:pPr>
                      <a:r>
                        <a:rPr lang="en-US" sz="1800">
                          <a:effectLst/>
                        </a:rPr>
                        <a:t> </a:t>
                      </a:r>
                      <a:endParaRPr lang="en-GB"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extLst>
                  <a:ext uri="{0D108BD9-81ED-4DB2-BD59-A6C34878D82A}">
                    <a16:rowId xmlns:a16="http://schemas.microsoft.com/office/drawing/2014/main" val="1917056532"/>
                  </a:ext>
                </a:extLst>
              </a:tr>
              <a:tr h="458892">
                <a:tc>
                  <a:txBody>
                    <a:bodyPr/>
                    <a:lstStyle/>
                    <a:p>
                      <a:pPr algn="just">
                        <a:lnSpc>
                          <a:spcPct val="115000"/>
                        </a:lnSpc>
                      </a:pPr>
                      <a:r>
                        <a:rPr lang="en-US" sz="1800" dirty="0">
                          <a:solidFill>
                            <a:schemeClr val="tx1"/>
                          </a:solidFill>
                          <a:effectLst/>
                        </a:rPr>
                        <a:t>Move 4</a:t>
                      </a:r>
                      <a:endPar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tc>
                  <a:txBody>
                    <a:bodyPr/>
                    <a:lstStyle/>
                    <a:p>
                      <a:pPr algn="just">
                        <a:lnSpc>
                          <a:spcPct val="115000"/>
                        </a:lnSpc>
                      </a:pPr>
                      <a:r>
                        <a:rPr lang="en-US" sz="1800" dirty="0">
                          <a:effectLst/>
                        </a:rPr>
                        <a:t> </a:t>
                      </a:r>
                      <a:endParaRPr lang="en-GB" sz="1800" dirty="0">
                        <a:effectLst/>
                      </a:endParaRPr>
                    </a:p>
                  </a:txBody>
                  <a:tcPr marL="29767" marR="29767" marT="0" marB="0"/>
                </a:tc>
                <a:tc>
                  <a:txBody>
                    <a:bodyPr/>
                    <a:lstStyle/>
                    <a:p>
                      <a:pPr algn="just">
                        <a:lnSpc>
                          <a:spcPct val="115000"/>
                        </a:lnSpc>
                      </a:pPr>
                      <a:r>
                        <a:rPr lang="en-US" sz="1800" dirty="0">
                          <a:effectLst/>
                        </a:rPr>
                        <a:t> </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tc>
                  <a:txBody>
                    <a:bodyPr/>
                    <a:lstStyle/>
                    <a:p>
                      <a:pPr algn="just">
                        <a:lnSpc>
                          <a:spcPct val="115000"/>
                        </a:lnSpc>
                      </a:pPr>
                      <a:r>
                        <a:rPr lang="en-US" sz="1800">
                          <a:effectLst/>
                        </a:rPr>
                        <a:t> </a:t>
                      </a:r>
                      <a:endParaRPr lang="en-GB"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extLst>
                  <a:ext uri="{0D108BD9-81ED-4DB2-BD59-A6C34878D82A}">
                    <a16:rowId xmlns:a16="http://schemas.microsoft.com/office/drawing/2014/main" val="581627608"/>
                  </a:ext>
                </a:extLst>
              </a:tr>
              <a:tr h="458892">
                <a:tc>
                  <a:txBody>
                    <a:bodyPr/>
                    <a:lstStyle/>
                    <a:p>
                      <a:pPr algn="just">
                        <a:lnSpc>
                          <a:spcPct val="115000"/>
                        </a:lnSpc>
                      </a:pPr>
                      <a:r>
                        <a:rPr lang="en-US" sz="1800">
                          <a:solidFill>
                            <a:schemeClr val="tx1"/>
                          </a:solidFill>
                          <a:effectLst/>
                        </a:rPr>
                        <a:t>Move 5</a:t>
                      </a:r>
                      <a:endParaRPr lang="en-GB" sz="1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tc>
                  <a:txBody>
                    <a:bodyPr/>
                    <a:lstStyle/>
                    <a:p>
                      <a:pPr algn="just">
                        <a:lnSpc>
                          <a:spcPct val="115000"/>
                        </a:lnSpc>
                      </a:pPr>
                      <a:r>
                        <a:rPr lang="en-US" sz="1800" dirty="0">
                          <a:effectLst/>
                        </a:rPr>
                        <a:t> </a:t>
                      </a:r>
                      <a:endParaRPr lang="en-GB" sz="1800" dirty="0">
                        <a:effectLst/>
                      </a:endParaRPr>
                    </a:p>
                  </a:txBody>
                  <a:tcPr marL="29767" marR="29767" marT="0" marB="0"/>
                </a:tc>
                <a:tc>
                  <a:txBody>
                    <a:bodyPr/>
                    <a:lstStyle/>
                    <a:p>
                      <a:pPr algn="just">
                        <a:lnSpc>
                          <a:spcPct val="115000"/>
                        </a:lnSpc>
                      </a:pPr>
                      <a:r>
                        <a:rPr lang="en-US" sz="1800" dirty="0">
                          <a:effectLst/>
                        </a:rPr>
                        <a:t> </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tc>
                  <a:txBody>
                    <a:bodyPr/>
                    <a:lstStyle/>
                    <a:p>
                      <a:pPr algn="just">
                        <a:lnSpc>
                          <a:spcPct val="115000"/>
                        </a:lnSpc>
                      </a:pPr>
                      <a:r>
                        <a:rPr lang="en-US" sz="1800">
                          <a:effectLst/>
                        </a:rPr>
                        <a:t> </a:t>
                      </a:r>
                      <a:endParaRPr lang="en-GB"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extLst>
                  <a:ext uri="{0D108BD9-81ED-4DB2-BD59-A6C34878D82A}">
                    <a16:rowId xmlns:a16="http://schemas.microsoft.com/office/drawing/2014/main" val="2709617578"/>
                  </a:ext>
                </a:extLst>
              </a:tr>
              <a:tr h="458892">
                <a:tc>
                  <a:txBody>
                    <a:bodyPr/>
                    <a:lstStyle/>
                    <a:p>
                      <a:pPr algn="just">
                        <a:lnSpc>
                          <a:spcPct val="115000"/>
                        </a:lnSpc>
                      </a:pPr>
                      <a:r>
                        <a:rPr lang="en-US" sz="1800">
                          <a:solidFill>
                            <a:schemeClr val="tx1"/>
                          </a:solidFill>
                          <a:effectLst/>
                        </a:rPr>
                        <a:t>Move 6</a:t>
                      </a:r>
                      <a:endParaRPr lang="en-GB" sz="1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tc>
                  <a:txBody>
                    <a:bodyPr/>
                    <a:lstStyle/>
                    <a:p>
                      <a:pPr algn="just">
                        <a:lnSpc>
                          <a:spcPct val="115000"/>
                        </a:lnSpc>
                      </a:pPr>
                      <a:r>
                        <a:rPr lang="en-US" sz="1800" dirty="0">
                          <a:effectLst/>
                        </a:rPr>
                        <a:t> </a:t>
                      </a:r>
                      <a:endParaRPr lang="en-GB" sz="1800" dirty="0">
                        <a:effectLst/>
                      </a:endParaRPr>
                    </a:p>
                  </a:txBody>
                  <a:tcPr marL="29767" marR="29767" marT="0" marB="0"/>
                </a:tc>
                <a:tc>
                  <a:txBody>
                    <a:bodyPr/>
                    <a:lstStyle/>
                    <a:p>
                      <a:pPr algn="just">
                        <a:lnSpc>
                          <a:spcPct val="115000"/>
                        </a:lnSpc>
                      </a:pPr>
                      <a:r>
                        <a:rPr lang="en-US" sz="1800" dirty="0">
                          <a:effectLst/>
                        </a:rPr>
                        <a:t> </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tc>
                  <a:txBody>
                    <a:bodyPr/>
                    <a:lstStyle/>
                    <a:p>
                      <a:pPr algn="just">
                        <a:lnSpc>
                          <a:spcPct val="115000"/>
                        </a:lnSpc>
                      </a:pPr>
                      <a:r>
                        <a:rPr lang="en-US" sz="1800" dirty="0">
                          <a:effectLst/>
                        </a:rPr>
                        <a:t> </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extLst>
                  <a:ext uri="{0D108BD9-81ED-4DB2-BD59-A6C34878D82A}">
                    <a16:rowId xmlns:a16="http://schemas.microsoft.com/office/drawing/2014/main" val="632464838"/>
                  </a:ext>
                </a:extLst>
              </a:tr>
              <a:tr h="458892">
                <a:tc>
                  <a:txBody>
                    <a:bodyPr/>
                    <a:lstStyle/>
                    <a:p>
                      <a:pPr algn="just">
                        <a:lnSpc>
                          <a:spcPct val="115000"/>
                        </a:lnSpc>
                      </a:pPr>
                      <a:r>
                        <a:rPr lang="en-US" sz="1800" dirty="0">
                          <a:solidFill>
                            <a:schemeClr val="tx1"/>
                          </a:solidFill>
                          <a:effectLst/>
                        </a:rPr>
                        <a:t>Move 7</a:t>
                      </a:r>
                      <a:endPar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tc>
                  <a:txBody>
                    <a:bodyPr/>
                    <a:lstStyle/>
                    <a:p>
                      <a:pPr algn="just">
                        <a:lnSpc>
                          <a:spcPct val="115000"/>
                        </a:lnSpc>
                      </a:pPr>
                      <a:r>
                        <a:rPr lang="en-US" sz="1800" dirty="0">
                          <a:effectLst/>
                        </a:rPr>
                        <a:t> </a:t>
                      </a:r>
                      <a:endParaRPr lang="en-GB" sz="1800" dirty="0">
                        <a:effectLst/>
                      </a:endParaRPr>
                    </a:p>
                  </a:txBody>
                  <a:tcPr marL="29767" marR="29767" marT="0" marB="0"/>
                </a:tc>
                <a:tc>
                  <a:txBody>
                    <a:bodyPr/>
                    <a:lstStyle/>
                    <a:p>
                      <a:pPr algn="just">
                        <a:lnSpc>
                          <a:spcPct val="115000"/>
                        </a:lnSpc>
                      </a:pPr>
                      <a:r>
                        <a:rPr lang="en-US" sz="1800" dirty="0">
                          <a:effectLst/>
                        </a:rPr>
                        <a:t> </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tc>
                  <a:txBody>
                    <a:bodyPr/>
                    <a:lstStyle/>
                    <a:p>
                      <a:pPr algn="just">
                        <a:lnSpc>
                          <a:spcPct val="115000"/>
                        </a:lnSpc>
                      </a:pPr>
                      <a:r>
                        <a:rPr lang="en-US" sz="1800" dirty="0">
                          <a:effectLst/>
                        </a:rPr>
                        <a:t> </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767" marR="29767" marT="0" marB="0"/>
                </a:tc>
                <a:extLst>
                  <a:ext uri="{0D108BD9-81ED-4DB2-BD59-A6C34878D82A}">
                    <a16:rowId xmlns:a16="http://schemas.microsoft.com/office/drawing/2014/main" val="1031748821"/>
                  </a:ext>
                </a:extLst>
              </a:tr>
            </a:tbl>
          </a:graphicData>
        </a:graphic>
      </p:graphicFrame>
    </p:spTree>
    <p:extLst>
      <p:ext uri="{BB962C8B-B14F-4D97-AF65-F5344CB8AC3E}">
        <p14:creationId xmlns:p14="http://schemas.microsoft.com/office/powerpoint/2010/main" val="1287603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4505" y="380786"/>
            <a:ext cx="8911687" cy="813992"/>
          </a:xfrm>
        </p:spPr>
        <p:txBody>
          <a:bodyPr/>
          <a:lstStyle/>
          <a:p>
            <a:r>
              <a:rPr lang="en-US" dirty="0"/>
              <a:t>Task 3</a:t>
            </a:r>
          </a:p>
        </p:txBody>
      </p:sp>
      <p:sp>
        <p:nvSpPr>
          <p:cNvPr id="3" name="Content Placeholder 2"/>
          <p:cNvSpPr>
            <a:spLocks noGrp="1"/>
          </p:cNvSpPr>
          <p:nvPr>
            <p:ph idx="1"/>
          </p:nvPr>
        </p:nvSpPr>
        <p:spPr>
          <a:xfrm>
            <a:off x="1894505" y="1908982"/>
            <a:ext cx="9888786" cy="2069460"/>
          </a:xfrm>
        </p:spPr>
        <p:txBody>
          <a:bodyPr>
            <a:normAutofit fontScale="62500" lnSpcReduction="20000"/>
          </a:bodyPr>
          <a:lstStyle/>
          <a:p>
            <a:pPr marL="0" indent="0" algn="just">
              <a:lnSpc>
                <a:spcPct val="170000"/>
              </a:lnSpc>
              <a:buNone/>
            </a:pPr>
            <a:r>
              <a:rPr lang="en-GB" sz="2900" dirty="0"/>
              <a:t>Read the following example of the Conclusion section taken from a journal article in the field of Clinical Psychology. The abstract gives you some ideas about the research. </a:t>
            </a:r>
            <a:r>
              <a:rPr lang="en-GB" sz="2900" dirty="0" err="1"/>
              <a:t>Analyze</a:t>
            </a:r>
            <a:r>
              <a:rPr lang="en-GB" sz="2900" dirty="0"/>
              <a:t> the language features (e.g. tense, sentence structure, voice, and hedging language) of the Conclusion Section. Report your findings to a partner.</a:t>
            </a:r>
          </a:p>
          <a:p>
            <a:pPr marL="0" indent="0">
              <a:buNone/>
            </a:pPr>
            <a:endParaRPr lang="en-US" sz="2200" dirty="0"/>
          </a:p>
        </p:txBody>
      </p:sp>
      <p:sp>
        <p:nvSpPr>
          <p:cNvPr id="6" name="Slide Number Placeholder 5">
            <a:extLst>
              <a:ext uri="{FF2B5EF4-FFF2-40B4-BE49-F238E27FC236}">
                <a16:creationId xmlns:a16="http://schemas.microsoft.com/office/drawing/2014/main" id="{00B3CFD7-01E8-C143-9CD1-B0606A5DE2F1}"/>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
        <p:nvSpPr>
          <p:cNvPr id="8" name="TextBox 7">
            <a:extLst>
              <a:ext uri="{FF2B5EF4-FFF2-40B4-BE49-F238E27FC236}">
                <a16:creationId xmlns:a16="http://schemas.microsoft.com/office/drawing/2014/main" id="{AA5E395A-141E-4FE3-BA38-D93736F1091F}"/>
              </a:ext>
            </a:extLst>
          </p:cNvPr>
          <p:cNvSpPr txBox="1"/>
          <p:nvPr/>
        </p:nvSpPr>
        <p:spPr>
          <a:xfrm>
            <a:off x="1894505" y="1339963"/>
            <a:ext cx="6099462" cy="423834"/>
          </a:xfrm>
          <a:prstGeom prst="rect">
            <a:avLst/>
          </a:prstGeom>
          <a:noFill/>
        </p:spPr>
        <p:txBody>
          <a:bodyPr wrap="square">
            <a:spAutoFit/>
          </a:bodyPr>
          <a:lstStyle/>
          <a:p>
            <a:pPr algn="just">
              <a:lnSpc>
                <a:spcPct val="115000"/>
              </a:lnSpc>
            </a:pPr>
            <a:r>
              <a:rPr lang="en-HK" sz="2000" b="1" dirty="0">
                <a:solidFill>
                  <a:srgbClr val="000000"/>
                </a:solidFill>
                <a:effectLst/>
                <a:ea typeface="Times New Roman" panose="02020603050405020304" pitchFamily="18" charset="0"/>
              </a:rPr>
              <a:t>Language Features of the Conclusion Section</a:t>
            </a:r>
            <a:endParaRPr lang="en-GB" sz="2000" dirty="0">
              <a:effectLst/>
              <a:ea typeface="Times New Roman" panose="02020603050405020304" pitchFamily="18" charset="0"/>
            </a:endParaRPr>
          </a:p>
        </p:txBody>
      </p:sp>
    </p:spTree>
    <p:extLst>
      <p:ext uri="{BB962C8B-B14F-4D97-AF65-F5344CB8AC3E}">
        <p14:creationId xmlns:p14="http://schemas.microsoft.com/office/powerpoint/2010/main" val="2302673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73EF5-6C2F-4F13-B677-B5EFDC64FB86}"/>
              </a:ext>
            </a:extLst>
          </p:cNvPr>
          <p:cNvSpPr>
            <a:spLocks noGrp="1"/>
          </p:cNvSpPr>
          <p:nvPr>
            <p:ph type="title"/>
          </p:nvPr>
        </p:nvSpPr>
        <p:spPr/>
        <p:txBody>
          <a:bodyPr/>
          <a:lstStyle/>
          <a:p>
            <a:endParaRPr lang="en-GB"/>
          </a:p>
        </p:txBody>
      </p:sp>
      <p:sp>
        <p:nvSpPr>
          <p:cNvPr id="4" name="Slide Number Placeholder 3">
            <a:extLst>
              <a:ext uri="{FF2B5EF4-FFF2-40B4-BE49-F238E27FC236}">
                <a16:creationId xmlns:a16="http://schemas.microsoft.com/office/drawing/2014/main" id="{6013D473-6B24-49E8-9E7B-8236010102AE}"/>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5" name="Picture 4">
            <a:extLst>
              <a:ext uri="{FF2B5EF4-FFF2-40B4-BE49-F238E27FC236}">
                <a16:creationId xmlns:a16="http://schemas.microsoft.com/office/drawing/2014/main" id="{346809E3-B54E-457E-84B3-42BF186ED2F5}"/>
              </a:ext>
            </a:extLst>
          </p:cNvPr>
          <p:cNvPicPr>
            <a:picLocks noChangeAspect="1"/>
          </p:cNvPicPr>
          <p:nvPr/>
        </p:nvPicPr>
        <p:blipFill>
          <a:blip r:embed="rId2"/>
          <a:stretch>
            <a:fillRect/>
          </a:stretch>
        </p:blipFill>
        <p:spPr>
          <a:xfrm>
            <a:off x="367911" y="77932"/>
            <a:ext cx="5808603" cy="6702136"/>
          </a:xfrm>
          <a:prstGeom prst="rect">
            <a:avLst/>
          </a:prstGeom>
        </p:spPr>
      </p:pic>
      <p:pic>
        <p:nvPicPr>
          <p:cNvPr id="9" name="Content Placeholder 8">
            <a:extLst>
              <a:ext uri="{FF2B5EF4-FFF2-40B4-BE49-F238E27FC236}">
                <a16:creationId xmlns:a16="http://schemas.microsoft.com/office/drawing/2014/main" id="{5D2B1BAD-39BE-4C99-8D0E-783D9B92A608}"/>
              </a:ext>
            </a:extLst>
          </p:cNvPr>
          <p:cNvPicPr>
            <a:picLocks noGrp="1" noChangeAspect="1"/>
          </p:cNvPicPr>
          <p:nvPr>
            <p:ph idx="1"/>
          </p:nvPr>
        </p:nvPicPr>
        <p:blipFill>
          <a:blip r:embed="rId3"/>
          <a:stretch>
            <a:fillRect/>
          </a:stretch>
        </p:blipFill>
        <p:spPr>
          <a:xfrm>
            <a:off x="6176514" y="77932"/>
            <a:ext cx="5972503" cy="6780067"/>
          </a:xfrm>
          <a:prstGeom prst="rect">
            <a:avLst/>
          </a:prstGeom>
        </p:spPr>
      </p:pic>
    </p:spTree>
    <p:extLst>
      <p:ext uri="{BB962C8B-B14F-4D97-AF65-F5344CB8AC3E}">
        <p14:creationId xmlns:p14="http://schemas.microsoft.com/office/powerpoint/2010/main" val="2587931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CF7D2F-614D-0E47-9783-9E7E5C06E47F}"/>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9" name="TextBox 8">
            <a:extLst>
              <a:ext uri="{FF2B5EF4-FFF2-40B4-BE49-F238E27FC236}">
                <a16:creationId xmlns:a16="http://schemas.microsoft.com/office/drawing/2014/main" id="{CAC8637B-0DA8-4998-B9B1-8B4ABF3D7361}"/>
              </a:ext>
            </a:extLst>
          </p:cNvPr>
          <p:cNvSpPr txBox="1"/>
          <p:nvPr/>
        </p:nvSpPr>
        <p:spPr>
          <a:xfrm>
            <a:off x="1953490" y="587548"/>
            <a:ext cx="8548255" cy="5479257"/>
          </a:xfrm>
          <a:prstGeom prst="rect">
            <a:avLst/>
          </a:prstGeom>
          <a:noFill/>
        </p:spPr>
        <p:txBody>
          <a:bodyPr wrap="square">
            <a:spAutoFit/>
          </a:bodyPr>
          <a:lstStyle/>
          <a:p>
            <a:pPr algn="just">
              <a:lnSpc>
                <a:spcPct val="115000"/>
              </a:lnSpc>
            </a:pPr>
            <a:r>
              <a:rPr lang="en-HK" sz="1800" dirty="0">
                <a:solidFill>
                  <a:srgbClr val="0070C0"/>
                </a:solidFill>
                <a:effectLst/>
                <a:ea typeface="Times New Roman" panose="02020603050405020304" pitchFamily="18" charset="0"/>
              </a:rPr>
              <a:t>Suggested Answers:</a:t>
            </a:r>
            <a:endParaRPr lang="en-GB" sz="2000" dirty="0">
              <a:effectLst/>
              <a:ea typeface="Times New Roman" panose="02020603050405020304" pitchFamily="18" charset="0"/>
            </a:endParaRPr>
          </a:p>
          <a:p>
            <a:pPr algn="just">
              <a:lnSpc>
                <a:spcPct val="115000"/>
              </a:lnSpc>
            </a:pPr>
            <a:r>
              <a:rPr lang="en-HK" sz="1800" dirty="0">
                <a:solidFill>
                  <a:srgbClr val="0070C0"/>
                </a:solidFill>
                <a:effectLst/>
                <a:ea typeface="Times New Roman" panose="02020603050405020304" pitchFamily="18" charset="0"/>
              </a:rPr>
              <a:t> </a:t>
            </a:r>
            <a:endParaRPr lang="en-GB" sz="2000" dirty="0">
              <a:effectLst/>
              <a:ea typeface="Times New Roman" panose="02020603050405020304" pitchFamily="18" charset="0"/>
            </a:endParaRPr>
          </a:p>
          <a:p>
            <a:pPr algn="just">
              <a:lnSpc>
                <a:spcPct val="115000"/>
              </a:lnSpc>
            </a:pPr>
            <a:r>
              <a:rPr lang="en-HK" sz="1800" b="1" dirty="0">
                <a:solidFill>
                  <a:srgbClr val="002060"/>
                </a:solidFill>
                <a:effectLst/>
                <a:ea typeface="Times New Roman" panose="02020603050405020304" pitchFamily="18" charset="0"/>
              </a:rPr>
              <a:t>Feature 1: </a:t>
            </a:r>
            <a:r>
              <a:rPr lang="en-HK" sz="1800" dirty="0">
                <a:solidFill>
                  <a:srgbClr val="0070C0"/>
                </a:solidFill>
                <a:effectLst/>
                <a:ea typeface="Times New Roman" panose="02020603050405020304" pitchFamily="18" charset="0"/>
              </a:rPr>
              <a:t>Use the </a:t>
            </a:r>
            <a:r>
              <a:rPr lang="en-HK" sz="1800" b="1" dirty="0">
                <a:solidFill>
                  <a:srgbClr val="0070C0"/>
                </a:solidFill>
                <a:effectLst/>
                <a:ea typeface="Times New Roman" panose="02020603050405020304" pitchFamily="18" charset="0"/>
              </a:rPr>
              <a:t>simple past tense</a:t>
            </a:r>
            <a:r>
              <a:rPr lang="en-HK" sz="1800" dirty="0">
                <a:solidFill>
                  <a:srgbClr val="0070C0"/>
                </a:solidFill>
                <a:effectLst/>
                <a:ea typeface="Times New Roman" panose="02020603050405020304" pitchFamily="18" charset="0"/>
              </a:rPr>
              <a:t> to discuss your </a:t>
            </a:r>
            <a:r>
              <a:rPr lang="en-HK" sz="1800" b="1" dirty="0">
                <a:solidFill>
                  <a:srgbClr val="00B050"/>
                </a:solidFill>
                <a:effectLst/>
                <a:ea typeface="Times New Roman" panose="02020603050405020304" pitchFamily="18" charset="0"/>
              </a:rPr>
              <a:t>major findings</a:t>
            </a:r>
            <a:endParaRPr lang="en-GB" sz="2000" b="1" dirty="0">
              <a:solidFill>
                <a:srgbClr val="00B050"/>
              </a:solidFill>
              <a:effectLst/>
              <a:ea typeface="Times New Roman" panose="02020603050405020304" pitchFamily="18" charset="0"/>
            </a:endParaRPr>
          </a:p>
          <a:p>
            <a:pPr marL="342900" lvl="0" indent="-342900" algn="just">
              <a:lnSpc>
                <a:spcPct val="115000"/>
              </a:lnSpc>
              <a:buFont typeface="Symbol" panose="05050102010706020507" pitchFamily="18" charset="2"/>
              <a:buChar char=""/>
            </a:pPr>
            <a:r>
              <a:rPr lang="en-HK" sz="1800" dirty="0">
                <a:solidFill>
                  <a:srgbClr val="0070C0"/>
                </a:solidFill>
                <a:effectLst/>
                <a:ea typeface="PMingLiU" panose="02020500000000000000" pitchFamily="18" charset="-120"/>
                <a:cs typeface="Calibri" panose="020F0502020204030204" pitchFamily="34" charset="0"/>
              </a:rPr>
              <a:t>e.g. </a:t>
            </a:r>
            <a:r>
              <a:rPr lang="en-US" sz="1800" dirty="0">
                <a:solidFill>
                  <a:srgbClr val="0070C0"/>
                </a:solidFill>
                <a:effectLst/>
                <a:ea typeface="PMingLiU" panose="02020500000000000000" pitchFamily="18" charset="-120"/>
                <a:cs typeface="Calibri" panose="020F0502020204030204" pitchFamily="34" charset="0"/>
              </a:rPr>
              <a:t>ICBT </a:t>
            </a:r>
            <a:r>
              <a:rPr lang="en-US" sz="1800" b="1" u="sng" dirty="0">
                <a:solidFill>
                  <a:srgbClr val="0070C0"/>
                </a:solidFill>
                <a:effectLst/>
                <a:ea typeface="PMingLiU" panose="02020500000000000000" pitchFamily="18" charset="-120"/>
                <a:cs typeface="Calibri" panose="020F0502020204030204" pitchFamily="34" charset="0"/>
              </a:rPr>
              <a:t>was associated</a:t>
            </a:r>
            <a:r>
              <a:rPr lang="en-US" sz="1800" dirty="0">
                <a:solidFill>
                  <a:srgbClr val="0070C0"/>
                </a:solidFill>
                <a:effectLst/>
                <a:ea typeface="PMingLiU" panose="02020500000000000000" pitchFamily="18" charset="-120"/>
                <a:cs typeface="Calibri" panose="020F0502020204030204" pitchFamily="34" charset="0"/>
              </a:rPr>
              <a:t> with a significant drop in HADS with a medium to large within group effect, especially in the depressive symptoms sub-scale HADS-D. No significant effects </a:t>
            </a:r>
            <a:r>
              <a:rPr lang="en-US" sz="1800" b="1" u="sng" dirty="0">
                <a:solidFill>
                  <a:srgbClr val="0070C0"/>
                </a:solidFill>
                <a:effectLst/>
                <a:ea typeface="PMingLiU" panose="02020500000000000000" pitchFamily="18" charset="-120"/>
                <a:cs typeface="Calibri" panose="020F0502020204030204" pitchFamily="34" charset="0"/>
              </a:rPr>
              <a:t>were seen</a:t>
            </a:r>
            <a:r>
              <a:rPr lang="en-US" sz="1800" dirty="0">
                <a:solidFill>
                  <a:srgbClr val="0070C0"/>
                </a:solidFill>
                <a:effectLst/>
                <a:ea typeface="PMingLiU" panose="02020500000000000000" pitchFamily="18" charset="-120"/>
                <a:cs typeface="Calibri" panose="020F0502020204030204" pitchFamily="34" charset="0"/>
              </a:rPr>
              <a:t> on anxiety symptoms measured with the sub-scale HADS-A, …</a:t>
            </a:r>
            <a:endParaRPr lang="en-GB" sz="2000" dirty="0">
              <a:effectLst/>
              <a:ea typeface="PMingLiU" panose="02020500000000000000" pitchFamily="18" charset="-120"/>
              <a:cs typeface="Times New Roman" panose="02020603050405020304" pitchFamily="18" charset="0"/>
            </a:endParaRPr>
          </a:p>
          <a:p>
            <a:pPr marL="457200" algn="just">
              <a:lnSpc>
                <a:spcPct val="115000"/>
              </a:lnSpc>
            </a:pPr>
            <a:r>
              <a:rPr lang="en-HK" sz="1800" dirty="0">
                <a:solidFill>
                  <a:srgbClr val="0070C0"/>
                </a:solidFill>
                <a:effectLst/>
                <a:ea typeface="PMingLiU" panose="02020500000000000000" pitchFamily="18" charset="-120"/>
                <a:cs typeface="Calibri" panose="020F0502020204030204" pitchFamily="34" charset="0"/>
              </a:rPr>
              <a:t> </a:t>
            </a:r>
            <a:endParaRPr lang="en-GB" sz="2000" dirty="0">
              <a:effectLst/>
              <a:ea typeface="PMingLiU" panose="02020500000000000000" pitchFamily="18" charset="-120"/>
              <a:cs typeface="Times New Roman" panose="02020603050405020304" pitchFamily="18" charset="0"/>
            </a:endParaRPr>
          </a:p>
          <a:p>
            <a:pPr algn="just">
              <a:lnSpc>
                <a:spcPct val="115000"/>
              </a:lnSpc>
            </a:pPr>
            <a:r>
              <a:rPr lang="en-HK" sz="1800" b="1" dirty="0">
                <a:solidFill>
                  <a:srgbClr val="002060"/>
                </a:solidFill>
                <a:effectLst/>
                <a:ea typeface="Times New Roman" panose="02020603050405020304" pitchFamily="18" charset="0"/>
              </a:rPr>
              <a:t>Feature 2: </a:t>
            </a:r>
            <a:r>
              <a:rPr lang="en-HK" sz="1800" dirty="0">
                <a:solidFill>
                  <a:srgbClr val="0070C0"/>
                </a:solidFill>
                <a:effectLst/>
                <a:ea typeface="Times New Roman" panose="02020603050405020304" pitchFamily="18" charset="0"/>
              </a:rPr>
              <a:t>Use the </a:t>
            </a:r>
            <a:r>
              <a:rPr lang="en-HK" sz="1800" b="1" dirty="0">
                <a:solidFill>
                  <a:srgbClr val="0070C0"/>
                </a:solidFill>
                <a:effectLst/>
                <a:ea typeface="Times New Roman" panose="02020603050405020304" pitchFamily="18" charset="0"/>
              </a:rPr>
              <a:t>simple present tense</a:t>
            </a:r>
            <a:r>
              <a:rPr lang="en-HK" sz="1800" dirty="0">
                <a:solidFill>
                  <a:srgbClr val="0070C0"/>
                </a:solidFill>
                <a:effectLst/>
                <a:ea typeface="Times New Roman" panose="02020603050405020304" pitchFamily="18" charset="0"/>
              </a:rPr>
              <a:t> to discuss their </a:t>
            </a:r>
            <a:r>
              <a:rPr lang="en-HK" sz="1800" b="1" dirty="0">
                <a:solidFill>
                  <a:srgbClr val="00B050"/>
                </a:solidFill>
                <a:effectLst/>
                <a:ea typeface="Times New Roman" panose="02020603050405020304" pitchFamily="18" charset="0"/>
              </a:rPr>
              <a:t>possible implications</a:t>
            </a:r>
            <a:endParaRPr lang="en-GB" sz="2000" b="1" dirty="0">
              <a:solidFill>
                <a:srgbClr val="00B050"/>
              </a:solidFill>
              <a:effectLst/>
              <a:ea typeface="Times New Roman" panose="02020603050405020304" pitchFamily="18" charset="0"/>
            </a:endParaRPr>
          </a:p>
          <a:p>
            <a:pPr marL="342900" lvl="0" indent="-342900" algn="just">
              <a:lnSpc>
                <a:spcPct val="115000"/>
              </a:lnSpc>
              <a:buFont typeface="Symbol" panose="05050102010706020507" pitchFamily="18" charset="2"/>
              <a:buChar char=""/>
            </a:pPr>
            <a:r>
              <a:rPr lang="en-US" sz="1800" dirty="0">
                <a:solidFill>
                  <a:srgbClr val="0070C0"/>
                </a:solidFill>
                <a:effectLst/>
                <a:ea typeface="PMingLiU" panose="02020500000000000000" pitchFamily="18" charset="-120"/>
                <a:cs typeface="Calibri" panose="020F0502020204030204" pitchFamily="34" charset="0"/>
              </a:rPr>
              <a:t>e.g. Implications for future studies of internet-based treatment for depression and anxiety in PD </a:t>
            </a:r>
            <a:r>
              <a:rPr lang="en-US" sz="1800" b="1" u="sng" dirty="0">
                <a:solidFill>
                  <a:srgbClr val="0070C0"/>
                </a:solidFill>
                <a:effectLst/>
                <a:ea typeface="PMingLiU" panose="02020500000000000000" pitchFamily="18" charset="-120"/>
                <a:cs typeface="Calibri" panose="020F0502020204030204" pitchFamily="34" charset="0"/>
              </a:rPr>
              <a:t>include</a:t>
            </a:r>
            <a:r>
              <a:rPr lang="en-US" sz="1800" dirty="0">
                <a:solidFill>
                  <a:srgbClr val="0070C0"/>
                </a:solidFill>
                <a:effectLst/>
                <a:ea typeface="PMingLiU" panose="02020500000000000000" pitchFamily="18" charset="-120"/>
                <a:cs typeface="Calibri" panose="020F0502020204030204" pitchFamily="34" charset="0"/>
              </a:rPr>
              <a:t> the need to adapt the treatment protocol to the patient group even further. The qualitative evaluation regarding adherence and drop out </a:t>
            </a:r>
            <a:r>
              <a:rPr lang="en-US" sz="1800" b="1" u="sng" dirty="0">
                <a:solidFill>
                  <a:srgbClr val="0070C0"/>
                </a:solidFill>
                <a:effectLst/>
                <a:ea typeface="PMingLiU" panose="02020500000000000000" pitchFamily="18" charset="-120"/>
                <a:cs typeface="Calibri" panose="020F0502020204030204" pitchFamily="34" charset="0"/>
              </a:rPr>
              <a:t>implies</a:t>
            </a:r>
            <a:r>
              <a:rPr lang="en-US" sz="1800" dirty="0">
                <a:solidFill>
                  <a:srgbClr val="0070C0"/>
                </a:solidFill>
                <a:effectLst/>
                <a:ea typeface="PMingLiU" panose="02020500000000000000" pitchFamily="18" charset="-120"/>
                <a:cs typeface="Calibri" panose="020F0502020204030204" pitchFamily="34" charset="0"/>
              </a:rPr>
              <a:t> that the technological aspects of treatment easily can become a hurdle for this patient group. The internet platform </a:t>
            </a:r>
            <a:r>
              <a:rPr lang="en-US" sz="1800" b="1" u="sng" dirty="0">
                <a:solidFill>
                  <a:srgbClr val="0070C0"/>
                </a:solidFill>
                <a:effectLst/>
                <a:ea typeface="PMingLiU" panose="02020500000000000000" pitchFamily="18" charset="-120"/>
                <a:cs typeface="Calibri" panose="020F0502020204030204" pitchFamily="34" charset="0"/>
              </a:rPr>
              <a:t>needs</a:t>
            </a:r>
            <a:r>
              <a:rPr lang="en-US" sz="1800" dirty="0">
                <a:solidFill>
                  <a:srgbClr val="0070C0"/>
                </a:solidFill>
                <a:effectLst/>
                <a:ea typeface="PMingLiU" panose="02020500000000000000" pitchFamily="18" charset="-120"/>
                <a:cs typeface="Calibri" panose="020F0502020204030204" pitchFamily="34" charset="0"/>
              </a:rPr>
              <a:t> to be simple enough for the participants to use, and the interaction between participants and therapist </a:t>
            </a:r>
            <a:r>
              <a:rPr lang="en-US" sz="1800" b="1" u="sng" dirty="0">
                <a:solidFill>
                  <a:srgbClr val="0070C0"/>
                </a:solidFill>
                <a:effectLst/>
                <a:ea typeface="PMingLiU" panose="02020500000000000000" pitchFamily="18" charset="-120"/>
                <a:cs typeface="Calibri" panose="020F0502020204030204" pitchFamily="34" charset="0"/>
              </a:rPr>
              <a:t>needs</a:t>
            </a:r>
            <a:r>
              <a:rPr lang="en-US" sz="1800" dirty="0">
                <a:solidFill>
                  <a:srgbClr val="0070C0"/>
                </a:solidFill>
                <a:effectLst/>
                <a:ea typeface="PMingLiU" panose="02020500000000000000" pitchFamily="18" charset="-120"/>
                <a:cs typeface="Calibri" panose="020F0502020204030204" pitchFamily="34" charset="0"/>
              </a:rPr>
              <a:t> to be active to ensure participant involvement in treatment.</a:t>
            </a:r>
            <a:endParaRPr lang="en-GB" sz="2000"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472275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85ADD3-79E7-3647-8951-334CB5A98EFE}"/>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
        <p:nvSpPr>
          <p:cNvPr id="7" name="TextBox 6">
            <a:extLst>
              <a:ext uri="{FF2B5EF4-FFF2-40B4-BE49-F238E27FC236}">
                <a16:creationId xmlns:a16="http://schemas.microsoft.com/office/drawing/2014/main" id="{B2571CBB-5EDB-4ACB-B434-11D1498ED331}"/>
              </a:ext>
            </a:extLst>
          </p:cNvPr>
          <p:cNvSpPr txBox="1"/>
          <p:nvPr/>
        </p:nvSpPr>
        <p:spPr>
          <a:xfrm>
            <a:off x="1630233" y="305439"/>
            <a:ext cx="9301003" cy="6434903"/>
          </a:xfrm>
          <a:prstGeom prst="rect">
            <a:avLst/>
          </a:prstGeom>
          <a:noFill/>
        </p:spPr>
        <p:txBody>
          <a:bodyPr wrap="square">
            <a:spAutoFit/>
          </a:bodyPr>
          <a:lstStyle/>
          <a:p>
            <a:pPr algn="just">
              <a:lnSpc>
                <a:spcPct val="115000"/>
              </a:lnSpc>
            </a:pPr>
            <a:r>
              <a:rPr lang="en-HK" sz="1800" b="1" dirty="0">
                <a:solidFill>
                  <a:srgbClr val="002060"/>
                </a:solidFill>
                <a:effectLst/>
                <a:ea typeface="Times New Roman" panose="02020603050405020304" pitchFamily="18" charset="0"/>
              </a:rPr>
              <a:t>Feature 3</a:t>
            </a:r>
            <a:r>
              <a:rPr lang="en-HK" sz="1800" dirty="0">
                <a:solidFill>
                  <a:srgbClr val="0070C0"/>
                </a:solidFill>
                <a:effectLst/>
                <a:ea typeface="Times New Roman" panose="02020603050405020304" pitchFamily="18" charset="0"/>
              </a:rPr>
              <a:t>: Use the </a:t>
            </a:r>
            <a:r>
              <a:rPr lang="en-HK" sz="1800" b="1" u="sng" dirty="0">
                <a:solidFill>
                  <a:srgbClr val="0070C0"/>
                </a:solidFill>
                <a:effectLst/>
                <a:ea typeface="Times New Roman" panose="02020603050405020304" pitchFamily="18" charset="0"/>
              </a:rPr>
              <a:t>passive voice</a:t>
            </a:r>
            <a:r>
              <a:rPr lang="en-HK" sz="1800" dirty="0">
                <a:solidFill>
                  <a:srgbClr val="0070C0"/>
                </a:solidFill>
                <a:effectLst/>
                <a:ea typeface="Times New Roman" panose="02020603050405020304" pitchFamily="18" charset="0"/>
              </a:rPr>
              <a:t> to </a:t>
            </a:r>
            <a:r>
              <a:rPr lang="en-HK" sz="1800" b="1" dirty="0">
                <a:solidFill>
                  <a:srgbClr val="00B050"/>
                </a:solidFill>
                <a:effectLst/>
                <a:ea typeface="Times New Roman" panose="02020603050405020304" pitchFamily="18" charset="0"/>
              </a:rPr>
              <a:t>emphasize the actions </a:t>
            </a:r>
            <a:r>
              <a:rPr lang="en-HK" sz="1800" dirty="0">
                <a:solidFill>
                  <a:srgbClr val="0070C0"/>
                </a:solidFill>
                <a:effectLst/>
                <a:ea typeface="Times New Roman" panose="02020603050405020304" pitchFamily="18" charset="0"/>
              </a:rPr>
              <a:t>rather than the subject</a:t>
            </a:r>
            <a:endParaRPr lang="en-GB" sz="2000" dirty="0">
              <a:effectLst/>
              <a:ea typeface="Times New Roman" panose="02020603050405020304" pitchFamily="18" charset="0"/>
            </a:endParaRPr>
          </a:p>
          <a:p>
            <a:pPr marL="342900" lvl="0" indent="-342900" algn="just">
              <a:lnSpc>
                <a:spcPct val="115000"/>
              </a:lnSpc>
              <a:buFont typeface="Symbol" panose="05050102010706020507" pitchFamily="18" charset="2"/>
              <a:buChar char=""/>
            </a:pPr>
            <a:r>
              <a:rPr lang="en-US" sz="1800" dirty="0">
                <a:solidFill>
                  <a:srgbClr val="0070C0"/>
                </a:solidFill>
                <a:effectLst/>
                <a:ea typeface="PMingLiU" panose="02020500000000000000" pitchFamily="18" charset="-120"/>
                <a:cs typeface="Calibri" panose="020F0502020204030204" pitchFamily="34" charset="0"/>
              </a:rPr>
              <a:t>e.g. The ICBT tested in the study was based on behavioral activation for depression and optional symptom specific modules </a:t>
            </a:r>
            <a:r>
              <a:rPr lang="en-US" sz="1800" b="1" u="sng" dirty="0">
                <a:solidFill>
                  <a:srgbClr val="0070C0"/>
                </a:solidFill>
                <a:effectLst/>
                <a:ea typeface="PMingLiU" panose="02020500000000000000" pitchFamily="18" charset="-120"/>
                <a:cs typeface="Calibri" panose="020F0502020204030204" pitchFamily="34" charset="0"/>
              </a:rPr>
              <a:t>were matched</a:t>
            </a:r>
            <a:r>
              <a:rPr lang="en-US" sz="1800" dirty="0">
                <a:solidFill>
                  <a:srgbClr val="0070C0"/>
                </a:solidFill>
                <a:effectLst/>
                <a:ea typeface="PMingLiU" panose="02020500000000000000" pitchFamily="18" charset="-120"/>
                <a:cs typeface="Calibri" panose="020F0502020204030204" pitchFamily="34" charset="0"/>
              </a:rPr>
              <a:t> to each participant's needs.</a:t>
            </a:r>
            <a:endParaRPr lang="en-GB" sz="2000" dirty="0">
              <a:effectLst/>
              <a:ea typeface="PMingLiU" panose="02020500000000000000" pitchFamily="18" charset="-120"/>
              <a:cs typeface="Times New Roman" panose="02020603050405020304" pitchFamily="18" charset="0"/>
            </a:endParaRPr>
          </a:p>
          <a:p>
            <a:pPr marL="342900" lvl="0" indent="-342900" algn="just">
              <a:lnSpc>
                <a:spcPct val="115000"/>
              </a:lnSpc>
              <a:buFont typeface="Symbol" panose="05050102010706020507" pitchFamily="18" charset="2"/>
              <a:buChar char=""/>
            </a:pPr>
            <a:r>
              <a:rPr lang="en-HK" sz="1800" dirty="0">
                <a:solidFill>
                  <a:srgbClr val="0070C0"/>
                </a:solidFill>
                <a:effectLst/>
                <a:ea typeface="PMingLiU" panose="02020500000000000000" pitchFamily="18" charset="-120"/>
                <a:cs typeface="Calibri" panose="020F0502020204030204" pitchFamily="34" charset="0"/>
              </a:rPr>
              <a:t>e</a:t>
            </a:r>
            <a:r>
              <a:rPr lang="en-US" sz="1800" dirty="0">
                <a:solidFill>
                  <a:srgbClr val="0070C0"/>
                </a:solidFill>
                <a:effectLst/>
                <a:ea typeface="PMingLiU" panose="02020500000000000000" pitchFamily="18" charset="-120"/>
                <a:cs typeface="Calibri" panose="020F0502020204030204" pitchFamily="34" charset="0"/>
              </a:rPr>
              <a:t>.g. Thus, the findings in this feasibility study </a:t>
            </a:r>
            <a:r>
              <a:rPr lang="en-US" sz="1800" b="1" u="sng" dirty="0">
                <a:solidFill>
                  <a:srgbClr val="0070C0"/>
                </a:solidFill>
                <a:effectLst/>
                <a:ea typeface="PMingLiU" panose="02020500000000000000" pitchFamily="18" charset="-120"/>
                <a:cs typeface="Calibri" panose="020F0502020204030204" pitchFamily="34" charset="0"/>
              </a:rPr>
              <a:t>need to be replicated</a:t>
            </a:r>
            <a:r>
              <a:rPr lang="en-US" sz="1800" dirty="0">
                <a:solidFill>
                  <a:srgbClr val="0070C0"/>
                </a:solidFill>
                <a:effectLst/>
                <a:ea typeface="PMingLiU" panose="02020500000000000000" pitchFamily="18" charset="-120"/>
                <a:cs typeface="Calibri" panose="020F0502020204030204" pitchFamily="34" charset="0"/>
              </a:rPr>
              <a:t> in a randomized controlled trial.</a:t>
            </a:r>
            <a:endParaRPr lang="en-GB" sz="2000" dirty="0">
              <a:effectLst/>
              <a:ea typeface="PMingLiU" panose="02020500000000000000" pitchFamily="18" charset="-120"/>
              <a:cs typeface="Times New Roman" panose="02020603050405020304" pitchFamily="18" charset="0"/>
            </a:endParaRPr>
          </a:p>
          <a:p>
            <a:pPr marL="342900" lvl="0" indent="-342900" algn="just">
              <a:lnSpc>
                <a:spcPct val="115000"/>
              </a:lnSpc>
              <a:buFont typeface="Symbol" panose="05050102010706020507" pitchFamily="18" charset="2"/>
              <a:buChar char=""/>
            </a:pPr>
            <a:r>
              <a:rPr lang="en-US" sz="1800" dirty="0">
                <a:solidFill>
                  <a:srgbClr val="0070C0"/>
                </a:solidFill>
                <a:effectLst/>
                <a:ea typeface="PMingLiU" panose="02020500000000000000" pitchFamily="18" charset="-120"/>
                <a:cs typeface="Calibri" panose="020F0502020204030204" pitchFamily="34" charset="0"/>
              </a:rPr>
              <a:t>e.g. Fifth, the participants </a:t>
            </a:r>
            <a:r>
              <a:rPr lang="en-US" sz="1800" b="1" u="sng" dirty="0">
                <a:solidFill>
                  <a:srgbClr val="0070C0"/>
                </a:solidFill>
                <a:effectLst/>
                <a:ea typeface="PMingLiU" panose="02020500000000000000" pitchFamily="18" charset="-120"/>
                <a:cs typeface="Calibri" panose="020F0502020204030204" pitchFamily="34" charset="0"/>
              </a:rPr>
              <a:t>were recruited</a:t>
            </a:r>
            <a:r>
              <a:rPr lang="en-US" sz="1800" dirty="0">
                <a:solidFill>
                  <a:srgbClr val="0070C0"/>
                </a:solidFill>
                <a:effectLst/>
                <a:ea typeface="PMingLiU" panose="02020500000000000000" pitchFamily="18" charset="-120"/>
                <a:cs typeface="Calibri" panose="020F0502020204030204" pitchFamily="34" charset="0"/>
              </a:rPr>
              <a:t> by a single neurologist (PS)…</a:t>
            </a:r>
            <a:endParaRPr lang="en-GB" sz="2000" dirty="0">
              <a:effectLst/>
              <a:ea typeface="PMingLiU" panose="02020500000000000000" pitchFamily="18" charset="-120"/>
              <a:cs typeface="Times New Roman" panose="02020603050405020304" pitchFamily="18" charset="0"/>
            </a:endParaRPr>
          </a:p>
          <a:p>
            <a:pPr algn="just">
              <a:lnSpc>
                <a:spcPct val="115000"/>
              </a:lnSpc>
            </a:pPr>
            <a:r>
              <a:rPr lang="en-HK" sz="1800" dirty="0">
                <a:solidFill>
                  <a:srgbClr val="0070C0"/>
                </a:solidFill>
                <a:effectLst/>
                <a:ea typeface="Times New Roman" panose="02020603050405020304" pitchFamily="18" charset="0"/>
                <a:cs typeface="Calibri" panose="020F0502020204030204" pitchFamily="34" charset="0"/>
              </a:rPr>
              <a:t> </a:t>
            </a:r>
            <a:endParaRPr lang="en-GB" sz="2000" dirty="0">
              <a:effectLst/>
              <a:ea typeface="Times New Roman" panose="02020603050405020304" pitchFamily="18" charset="0"/>
            </a:endParaRPr>
          </a:p>
          <a:p>
            <a:pPr algn="just">
              <a:lnSpc>
                <a:spcPct val="115000"/>
              </a:lnSpc>
            </a:pPr>
            <a:r>
              <a:rPr lang="en-HK" sz="1800" b="1" dirty="0">
                <a:solidFill>
                  <a:srgbClr val="002060"/>
                </a:solidFill>
                <a:effectLst/>
                <a:ea typeface="Times New Roman" panose="02020603050405020304" pitchFamily="18" charset="0"/>
              </a:rPr>
              <a:t>Feature 4: </a:t>
            </a:r>
            <a:r>
              <a:rPr lang="en-HK" sz="1800" dirty="0">
                <a:solidFill>
                  <a:srgbClr val="0070C0"/>
                </a:solidFill>
                <a:effectLst/>
                <a:ea typeface="Times New Roman" panose="02020603050405020304" pitchFamily="18" charset="0"/>
              </a:rPr>
              <a:t>Use </a:t>
            </a:r>
            <a:r>
              <a:rPr lang="en-HK" sz="1800" b="1" dirty="0">
                <a:solidFill>
                  <a:srgbClr val="0070C0"/>
                </a:solidFill>
                <a:effectLst/>
                <a:ea typeface="Times New Roman" panose="02020603050405020304" pitchFamily="18" charset="0"/>
              </a:rPr>
              <a:t>hedging language</a:t>
            </a:r>
            <a:r>
              <a:rPr lang="en-HK" sz="1800" dirty="0">
                <a:solidFill>
                  <a:srgbClr val="0070C0"/>
                </a:solidFill>
                <a:effectLst/>
                <a:ea typeface="Times New Roman" panose="02020603050405020304" pitchFamily="18" charset="0"/>
              </a:rPr>
              <a:t> to </a:t>
            </a:r>
            <a:r>
              <a:rPr lang="en-HK" sz="1800" b="1" dirty="0">
                <a:solidFill>
                  <a:srgbClr val="00B050"/>
                </a:solidFill>
                <a:effectLst/>
                <a:ea typeface="Times New Roman" panose="02020603050405020304" pitchFamily="18" charset="0"/>
              </a:rPr>
              <a:t>tone down the limitations and express your degree of uncertainty</a:t>
            </a:r>
            <a:endParaRPr lang="en-GB" sz="2000" b="1" dirty="0">
              <a:solidFill>
                <a:srgbClr val="00B050"/>
              </a:solidFill>
              <a:effectLst/>
              <a:ea typeface="Times New Roman" panose="02020603050405020304" pitchFamily="18" charset="0"/>
            </a:endParaRPr>
          </a:p>
          <a:p>
            <a:pPr marL="342900" lvl="0" indent="-342900" algn="just">
              <a:lnSpc>
                <a:spcPct val="115000"/>
              </a:lnSpc>
              <a:buFont typeface="Symbol" panose="05050102010706020507" pitchFamily="18" charset="2"/>
              <a:buChar char=""/>
            </a:pPr>
            <a:r>
              <a:rPr lang="en-HK" sz="1800" dirty="0">
                <a:solidFill>
                  <a:srgbClr val="0070C0"/>
                </a:solidFill>
                <a:effectLst/>
                <a:ea typeface="PMingLiU" panose="02020500000000000000" pitchFamily="18" charset="-120"/>
                <a:cs typeface="Calibri" panose="020F0502020204030204" pitchFamily="34" charset="0"/>
              </a:rPr>
              <a:t>e.g. </a:t>
            </a:r>
            <a:r>
              <a:rPr lang="en-US" sz="1800" dirty="0">
                <a:solidFill>
                  <a:srgbClr val="0070C0"/>
                </a:solidFill>
                <a:effectLst/>
                <a:ea typeface="PMingLiU" panose="02020500000000000000" pitchFamily="18" charset="-120"/>
                <a:cs typeface="Calibri" panose="020F0502020204030204" pitchFamily="34" charset="0"/>
              </a:rPr>
              <a:t>The treatment </a:t>
            </a:r>
            <a:r>
              <a:rPr lang="en-US" sz="1800" b="1" u="sng" dirty="0">
                <a:solidFill>
                  <a:srgbClr val="0070C0"/>
                </a:solidFill>
                <a:effectLst/>
                <a:ea typeface="PMingLiU" panose="02020500000000000000" pitchFamily="18" charset="-120"/>
                <a:cs typeface="Calibri" panose="020F0502020204030204" pitchFamily="34" charset="0"/>
              </a:rPr>
              <a:t>might be</a:t>
            </a:r>
            <a:r>
              <a:rPr lang="en-US" sz="1800" dirty="0">
                <a:solidFill>
                  <a:srgbClr val="0070C0"/>
                </a:solidFill>
                <a:effectLst/>
                <a:ea typeface="PMingLiU" panose="02020500000000000000" pitchFamily="18" charset="-120"/>
                <a:cs typeface="Calibri" panose="020F0502020204030204" pitchFamily="34" charset="0"/>
              </a:rPr>
              <a:t> a cost</a:t>
            </a:r>
            <a:r>
              <a:rPr lang="en-US" altLang="zh-CN" sz="1800" dirty="0">
                <a:solidFill>
                  <a:srgbClr val="0070C0"/>
                </a:solidFill>
                <a:effectLst/>
                <a:ea typeface="PMingLiU" panose="02020500000000000000" pitchFamily="18" charset="-120"/>
                <a:cs typeface="Calibri" panose="020F0502020204030204" pitchFamily="34" charset="0"/>
              </a:rPr>
              <a:t>-</a:t>
            </a:r>
            <a:r>
              <a:rPr lang="en-US" sz="1800" dirty="0">
                <a:solidFill>
                  <a:srgbClr val="0070C0"/>
                </a:solidFill>
                <a:effectLst/>
                <a:ea typeface="PMingLiU" panose="02020500000000000000" pitchFamily="18" charset="-120"/>
                <a:cs typeface="Calibri" panose="020F0502020204030204" pitchFamily="34" charset="0"/>
              </a:rPr>
              <a:t> effective treatment alternative…</a:t>
            </a:r>
            <a:endParaRPr lang="en-GB" sz="2000" dirty="0">
              <a:effectLst/>
              <a:ea typeface="PMingLiU" panose="02020500000000000000" pitchFamily="18" charset="-120"/>
              <a:cs typeface="Times New Roman" panose="02020603050405020304" pitchFamily="18" charset="0"/>
            </a:endParaRPr>
          </a:p>
          <a:p>
            <a:pPr marL="342900" lvl="0" indent="-342900" algn="just">
              <a:lnSpc>
                <a:spcPct val="115000"/>
              </a:lnSpc>
              <a:buFont typeface="Symbol" panose="05050102010706020507" pitchFamily="18" charset="2"/>
              <a:buChar char=""/>
            </a:pPr>
            <a:r>
              <a:rPr lang="en-HK" sz="1800" dirty="0">
                <a:solidFill>
                  <a:srgbClr val="0070C0"/>
                </a:solidFill>
                <a:effectLst/>
                <a:ea typeface="PMingLiU" panose="02020500000000000000" pitchFamily="18" charset="-120"/>
                <a:cs typeface="Calibri" panose="020F0502020204030204" pitchFamily="34" charset="0"/>
              </a:rPr>
              <a:t>e.g. </a:t>
            </a:r>
            <a:r>
              <a:rPr lang="en-US" sz="1800" dirty="0">
                <a:solidFill>
                  <a:srgbClr val="0070C0"/>
                </a:solidFill>
                <a:effectLst/>
                <a:ea typeface="PMingLiU" panose="02020500000000000000" pitchFamily="18" charset="-120"/>
                <a:cs typeface="Calibri" panose="020F0502020204030204" pitchFamily="34" charset="0"/>
              </a:rPr>
              <a:t>First, since this </a:t>
            </a:r>
            <a:r>
              <a:rPr lang="en-US" sz="1800" b="1" u="sng" dirty="0">
                <a:solidFill>
                  <a:srgbClr val="0070C0"/>
                </a:solidFill>
                <a:effectLst/>
                <a:ea typeface="PMingLiU" panose="02020500000000000000" pitchFamily="18" charset="-120"/>
                <a:cs typeface="Calibri" panose="020F0502020204030204" pitchFamily="34" charset="0"/>
              </a:rPr>
              <a:t>was</a:t>
            </a:r>
            <a:r>
              <a:rPr lang="en-US" sz="1800" dirty="0">
                <a:solidFill>
                  <a:srgbClr val="0070C0"/>
                </a:solidFill>
                <a:effectLst/>
                <a:ea typeface="PMingLiU" panose="02020500000000000000" pitchFamily="18" charset="-120"/>
                <a:cs typeface="Calibri" panose="020F0502020204030204" pitchFamily="34" charset="0"/>
              </a:rPr>
              <a:t> a pilot study without a control condition, any detected effect </a:t>
            </a:r>
            <a:r>
              <a:rPr lang="en-US" sz="1800" b="1" u="sng" dirty="0">
                <a:solidFill>
                  <a:srgbClr val="0070C0"/>
                </a:solidFill>
                <a:effectLst/>
                <a:ea typeface="PMingLiU" panose="02020500000000000000" pitchFamily="18" charset="-120"/>
                <a:cs typeface="Calibri" panose="020F0502020204030204" pitchFamily="34" charset="0"/>
              </a:rPr>
              <a:t>could be caused</a:t>
            </a:r>
            <a:r>
              <a:rPr lang="en-US" sz="1800" dirty="0">
                <a:solidFill>
                  <a:srgbClr val="0070C0"/>
                </a:solidFill>
                <a:effectLst/>
                <a:ea typeface="PMingLiU" panose="02020500000000000000" pitchFamily="18" charset="-120"/>
                <a:cs typeface="Calibri" panose="020F0502020204030204" pitchFamily="34" charset="0"/>
              </a:rPr>
              <a:t> by non-specific treatment factors such as time and the attention of a therapist.</a:t>
            </a:r>
            <a:endParaRPr lang="en-GB" sz="2000" dirty="0">
              <a:effectLst/>
              <a:ea typeface="PMingLiU" panose="02020500000000000000" pitchFamily="18" charset="-120"/>
              <a:cs typeface="Times New Roman" panose="02020603050405020304" pitchFamily="18" charset="0"/>
            </a:endParaRPr>
          </a:p>
          <a:p>
            <a:pPr marL="342900" lvl="0" indent="-342900" algn="just">
              <a:lnSpc>
                <a:spcPct val="115000"/>
              </a:lnSpc>
              <a:buFont typeface="Symbol" panose="05050102010706020507" pitchFamily="18" charset="2"/>
              <a:buChar char=""/>
            </a:pPr>
            <a:r>
              <a:rPr lang="en-HK" sz="1800" dirty="0">
                <a:solidFill>
                  <a:srgbClr val="0070C0"/>
                </a:solidFill>
                <a:effectLst/>
                <a:ea typeface="PMingLiU" panose="02020500000000000000" pitchFamily="18" charset="-120"/>
                <a:cs typeface="Calibri" panose="020F0502020204030204" pitchFamily="34" charset="0"/>
              </a:rPr>
              <a:t>e.g. </a:t>
            </a:r>
            <a:r>
              <a:rPr lang="en-US" sz="1800" dirty="0">
                <a:solidFill>
                  <a:srgbClr val="0070C0"/>
                </a:solidFill>
                <a:effectLst/>
                <a:ea typeface="PMingLiU" panose="02020500000000000000" pitchFamily="18" charset="-120"/>
                <a:cs typeface="Calibri" panose="020F0502020204030204" pitchFamily="34" charset="0"/>
              </a:rPr>
              <a:t>Fifth, the participants were recruited by a single neurologist (PS) and </a:t>
            </a:r>
            <a:r>
              <a:rPr lang="en-US" sz="1800" b="1" u="sng" dirty="0">
                <a:solidFill>
                  <a:srgbClr val="0070C0"/>
                </a:solidFill>
                <a:effectLst/>
                <a:ea typeface="PMingLiU" panose="02020500000000000000" pitchFamily="18" charset="-120"/>
                <a:cs typeface="Calibri" panose="020F0502020204030204" pitchFamily="34" charset="0"/>
              </a:rPr>
              <a:t>may not be generalizable</a:t>
            </a:r>
            <a:r>
              <a:rPr lang="en-US" sz="1800" dirty="0">
                <a:solidFill>
                  <a:srgbClr val="0070C0"/>
                </a:solidFill>
                <a:effectLst/>
                <a:ea typeface="PMingLiU" panose="02020500000000000000" pitchFamily="18" charset="-120"/>
                <a:cs typeface="Calibri" panose="020F0502020204030204" pitchFamily="34" charset="0"/>
              </a:rPr>
              <a:t> to the whole population of people with depression and anxiety in PD.</a:t>
            </a:r>
            <a:endParaRPr lang="en-GB" sz="2000" dirty="0">
              <a:effectLst/>
              <a:ea typeface="PMingLiU" panose="02020500000000000000" pitchFamily="18" charset="-120"/>
              <a:cs typeface="Times New Roman" panose="02020603050405020304" pitchFamily="18" charset="0"/>
            </a:endParaRPr>
          </a:p>
          <a:p>
            <a:pPr marL="342900" lvl="0" indent="-342900" algn="just">
              <a:lnSpc>
                <a:spcPct val="115000"/>
              </a:lnSpc>
              <a:buFont typeface="Symbol" panose="05050102010706020507" pitchFamily="18" charset="2"/>
              <a:buChar char=""/>
            </a:pPr>
            <a:r>
              <a:rPr lang="en-US" sz="1800" dirty="0">
                <a:solidFill>
                  <a:srgbClr val="0070C0"/>
                </a:solidFill>
                <a:effectLst/>
                <a:ea typeface="PMingLiU" panose="02020500000000000000" pitchFamily="18" charset="-120"/>
                <a:cs typeface="Calibri" panose="020F0502020204030204" pitchFamily="34" charset="0"/>
              </a:rPr>
              <a:t>e.g. ……; however, further adaptations of the ICBT program, the type of therapeutic support, and technical platform </a:t>
            </a:r>
            <a:r>
              <a:rPr lang="en-US" sz="1800" b="1" u="sng" dirty="0">
                <a:solidFill>
                  <a:srgbClr val="0070C0"/>
                </a:solidFill>
                <a:effectLst/>
                <a:ea typeface="PMingLiU" panose="02020500000000000000" pitchFamily="18" charset="-120"/>
                <a:cs typeface="Calibri" panose="020F0502020204030204" pitchFamily="34" charset="0"/>
              </a:rPr>
              <a:t>could probably</a:t>
            </a:r>
            <a:r>
              <a:rPr lang="en-US" sz="1800" dirty="0">
                <a:solidFill>
                  <a:srgbClr val="0070C0"/>
                </a:solidFill>
                <a:effectLst/>
                <a:ea typeface="PMingLiU" panose="02020500000000000000" pitchFamily="18" charset="-120"/>
                <a:cs typeface="Calibri" panose="020F0502020204030204" pitchFamily="34" charset="0"/>
              </a:rPr>
              <a:t> improve the participants' involvement in treatment and satisfaction.</a:t>
            </a:r>
            <a:endParaRPr lang="en-GB" sz="2000"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86587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487" y="376823"/>
            <a:ext cx="8911687" cy="821917"/>
          </a:xfrm>
        </p:spPr>
        <p:txBody>
          <a:bodyPr/>
          <a:lstStyle/>
          <a:p>
            <a:r>
              <a:rPr lang="en-US" dirty="0"/>
              <a:t>Task 4</a:t>
            </a:r>
          </a:p>
        </p:txBody>
      </p:sp>
      <p:sp>
        <p:nvSpPr>
          <p:cNvPr id="5" name="Slide Number Placeholder 4">
            <a:extLst>
              <a:ext uri="{FF2B5EF4-FFF2-40B4-BE49-F238E27FC236}">
                <a16:creationId xmlns:a16="http://schemas.microsoft.com/office/drawing/2014/main" id="{588020CC-B0A9-6E4B-ABD9-9BE0EE4150F2}"/>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13" name="TextBox 12">
            <a:extLst>
              <a:ext uri="{FF2B5EF4-FFF2-40B4-BE49-F238E27FC236}">
                <a16:creationId xmlns:a16="http://schemas.microsoft.com/office/drawing/2014/main" id="{3DA0FE77-B429-4153-A712-744E212EBDCC}"/>
              </a:ext>
            </a:extLst>
          </p:cNvPr>
          <p:cNvSpPr txBox="1"/>
          <p:nvPr/>
        </p:nvSpPr>
        <p:spPr>
          <a:xfrm>
            <a:off x="1820487" y="1251001"/>
            <a:ext cx="6099462" cy="390684"/>
          </a:xfrm>
          <a:prstGeom prst="rect">
            <a:avLst/>
          </a:prstGeom>
          <a:noFill/>
        </p:spPr>
        <p:txBody>
          <a:bodyPr wrap="square">
            <a:spAutoFit/>
          </a:bodyPr>
          <a:lstStyle/>
          <a:p>
            <a:pPr algn="just">
              <a:lnSpc>
                <a:spcPct val="115000"/>
              </a:lnSpc>
            </a:pPr>
            <a:r>
              <a:rPr lang="en-HK" sz="1800" b="1" dirty="0">
                <a:solidFill>
                  <a:srgbClr val="000000"/>
                </a:solidFill>
                <a:effectLst/>
                <a:latin typeface="+mj-lt"/>
                <a:ea typeface="Times New Roman" panose="02020603050405020304" pitchFamily="18" charset="0"/>
              </a:rPr>
              <a:t>Highlighting the Significance of the Research</a:t>
            </a:r>
            <a:endParaRPr lang="en-GB" sz="2000" dirty="0">
              <a:effectLst/>
              <a:latin typeface="+mj-lt"/>
              <a:ea typeface="Times New Roman" panose="02020603050405020304" pitchFamily="18" charset="0"/>
            </a:endParaRPr>
          </a:p>
        </p:txBody>
      </p:sp>
      <p:sp>
        <p:nvSpPr>
          <p:cNvPr id="15" name="TextBox 14">
            <a:extLst>
              <a:ext uri="{FF2B5EF4-FFF2-40B4-BE49-F238E27FC236}">
                <a16:creationId xmlns:a16="http://schemas.microsoft.com/office/drawing/2014/main" id="{53C9962B-DD3E-456D-8BDA-235F0DA43FBE}"/>
              </a:ext>
            </a:extLst>
          </p:cNvPr>
          <p:cNvSpPr txBox="1"/>
          <p:nvPr/>
        </p:nvSpPr>
        <p:spPr>
          <a:xfrm>
            <a:off x="1820487" y="1857302"/>
            <a:ext cx="8556568" cy="4205062"/>
          </a:xfrm>
          <a:prstGeom prst="rect">
            <a:avLst/>
          </a:prstGeom>
          <a:noFill/>
        </p:spPr>
        <p:txBody>
          <a:bodyPr wrap="square">
            <a:spAutoFit/>
          </a:bodyPr>
          <a:lstStyle/>
          <a:p>
            <a:pPr algn="just">
              <a:lnSpc>
                <a:spcPct val="115000"/>
              </a:lnSpc>
            </a:pPr>
            <a:r>
              <a:rPr lang="en-HK" sz="1800" dirty="0">
                <a:solidFill>
                  <a:srgbClr val="000000"/>
                </a:solidFill>
                <a:effectLst/>
                <a:ea typeface="Times New Roman" panose="02020603050405020304" pitchFamily="18" charset="0"/>
              </a:rPr>
              <a:t>One of the important moves in the Conclusion section is to highlight the significance of the research. There are a number of ways to do this:</a:t>
            </a:r>
            <a:endParaRPr lang="en-GB" sz="2000" dirty="0">
              <a:effectLst/>
              <a:ea typeface="Times New Roman" panose="02020603050405020304" pitchFamily="18" charset="0"/>
            </a:endParaRPr>
          </a:p>
          <a:p>
            <a:pPr marL="342900" lvl="0" indent="-342900" algn="just">
              <a:lnSpc>
                <a:spcPct val="115000"/>
              </a:lnSpc>
              <a:buFont typeface="+mj-lt"/>
              <a:buAutoNum type="arabicPeriod"/>
            </a:pPr>
            <a:r>
              <a:rPr lang="en-HK" sz="1800" dirty="0">
                <a:solidFill>
                  <a:srgbClr val="000000"/>
                </a:solidFill>
                <a:effectLst/>
                <a:ea typeface="PMingLiU" panose="02020500000000000000" pitchFamily="18" charset="-120"/>
                <a:cs typeface="Calibri" panose="020F0502020204030204" pitchFamily="34" charset="0"/>
              </a:rPr>
              <a:t>You can highlight the contributions of your research (new knowledge discovered) which may be </a:t>
            </a:r>
            <a:r>
              <a:rPr lang="en-HK" sz="1800" b="1" i="1" dirty="0">
                <a:solidFill>
                  <a:srgbClr val="0070C0"/>
                </a:solidFill>
                <a:effectLst/>
                <a:ea typeface="PMingLiU" panose="02020500000000000000" pitchFamily="18" charset="-120"/>
                <a:cs typeface="Calibri" panose="020F0502020204030204" pitchFamily="34" charset="0"/>
              </a:rPr>
              <a:t>methodological, theoretical, pedagogical contributions or potential applications of the new findings</a:t>
            </a:r>
            <a:r>
              <a:rPr lang="en-HK" sz="1800" b="1" dirty="0">
                <a:solidFill>
                  <a:srgbClr val="0070C0"/>
                </a:solidFill>
                <a:effectLst/>
                <a:ea typeface="PMingLiU" panose="02020500000000000000" pitchFamily="18" charset="-120"/>
                <a:cs typeface="Calibri" panose="020F0502020204030204" pitchFamily="34" charset="0"/>
              </a:rPr>
              <a:t>. </a:t>
            </a:r>
            <a:endParaRPr lang="en-GB" sz="2000" dirty="0">
              <a:solidFill>
                <a:srgbClr val="0070C0"/>
              </a:solidFill>
              <a:effectLst/>
              <a:ea typeface="PMingLiU" panose="02020500000000000000" pitchFamily="18" charset="-120"/>
              <a:cs typeface="Times New Roman" panose="02020603050405020304" pitchFamily="18" charset="0"/>
            </a:endParaRPr>
          </a:p>
          <a:p>
            <a:pPr marL="342900" lvl="0" indent="-342900" algn="just">
              <a:lnSpc>
                <a:spcPct val="115000"/>
              </a:lnSpc>
              <a:buFont typeface="+mj-lt"/>
              <a:buAutoNum type="arabicPeriod"/>
            </a:pPr>
            <a:r>
              <a:rPr lang="en-HK" sz="1800" dirty="0">
                <a:solidFill>
                  <a:srgbClr val="000000"/>
                </a:solidFill>
                <a:effectLst/>
                <a:ea typeface="PMingLiU" panose="02020500000000000000" pitchFamily="18" charset="-120"/>
                <a:cs typeface="Calibri" panose="020F0502020204030204" pitchFamily="34" charset="0"/>
              </a:rPr>
              <a:t>If your research is pioneering in the field, you should </a:t>
            </a:r>
            <a:r>
              <a:rPr lang="en-HK" sz="1800" u="sng" dirty="0">
                <a:solidFill>
                  <a:srgbClr val="000000"/>
                </a:solidFill>
                <a:effectLst/>
                <a:ea typeface="PMingLiU" panose="02020500000000000000" pitchFamily="18" charset="-120"/>
                <a:cs typeface="Calibri" panose="020F0502020204030204" pitchFamily="34" charset="0"/>
              </a:rPr>
              <a:t>emphasize the novelty</a:t>
            </a:r>
            <a:r>
              <a:rPr lang="en-HK" sz="1800" dirty="0">
                <a:solidFill>
                  <a:srgbClr val="000000"/>
                </a:solidFill>
                <a:effectLst/>
                <a:ea typeface="PMingLiU" panose="02020500000000000000" pitchFamily="18" charset="-120"/>
                <a:cs typeface="Calibri" panose="020F0502020204030204" pitchFamily="34" charset="0"/>
              </a:rPr>
              <a:t> in the conclusion and suggest how future research can build upon the findings of your study. </a:t>
            </a:r>
            <a:endParaRPr lang="en-GB" sz="2000" dirty="0">
              <a:effectLst/>
              <a:ea typeface="PMingLiU" panose="02020500000000000000" pitchFamily="18" charset="-120"/>
              <a:cs typeface="Times New Roman" panose="02020603050405020304" pitchFamily="18" charset="0"/>
            </a:endParaRPr>
          </a:p>
          <a:p>
            <a:pPr marL="342900" lvl="0" indent="-342900" algn="just">
              <a:lnSpc>
                <a:spcPct val="115000"/>
              </a:lnSpc>
              <a:buFont typeface="+mj-lt"/>
              <a:buAutoNum type="arabicPeriod"/>
            </a:pPr>
            <a:r>
              <a:rPr lang="en-HK" sz="1800" dirty="0">
                <a:solidFill>
                  <a:srgbClr val="000000"/>
                </a:solidFill>
                <a:effectLst/>
                <a:ea typeface="PMingLiU" panose="02020500000000000000" pitchFamily="18" charset="-120"/>
                <a:cs typeface="Calibri" panose="020F0502020204030204" pitchFamily="34" charset="0"/>
              </a:rPr>
              <a:t>If your research builds on the findings of the previous studies, you can </a:t>
            </a:r>
            <a:r>
              <a:rPr lang="en-HK" sz="1800" u="sng" dirty="0">
                <a:solidFill>
                  <a:srgbClr val="000000"/>
                </a:solidFill>
                <a:effectLst/>
                <a:ea typeface="PMingLiU" panose="02020500000000000000" pitchFamily="18" charset="-120"/>
                <a:cs typeface="Calibri" panose="020F0502020204030204" pitchFamily="34" charset="0"/>
              </a:rPr>
              <a:t>highlight how your research findings are similar or different from the previous research</a:t>
            </a:r>
            <a:r>
              <a:rPr lang="en-HK" sz="1800" dirty="0">
                <a:solidFill>
                  <a:srgbClr val="000000"/>
                </a:solidFill>
                <a:effectLst/>
                <a:ea typeface="PMingLiU" panose="02020500000000000000" pitchFamily="18" charset="-120"/>
                <a:cs typeface="Calibri" panose="020F0502020204030204" pitchFamily="34" charset="0"/>
              </a:rPr>
              <a:t> (e.g. whether your research findings confirm/support or refute the findings of the previous studies; what additional evidence is provided?)</a:t>
            </a:r>
            <a:endParaRPr lang="en-GB" sz="2000"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179158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5" name="Picture 4"/>
          <p:cNvPicPr>
            <a:picLocks noChangeAspect="1"/>
          </p:cNvPicPr>
          <p:nvPr/>
        </p:nvPicPr>
        <p:blipFill>
          <a:blip r:embed="rId2"/>
          <a:stretch>
            <a:fillRect/>
          </a:stretch>
        </p:blipFill>
        <p:spPr>
          <a:xfrm>
            <a:off x="1311579" y="2403763"/>
            <a:ext cx="10430306" cy="3334810"/>
          </a:xfrm>
          <a:prstGeom prst="rect">
            <a:avLst/>
          </a:prstGeom>
        </p:spPr>
      </p:pic>
      <p:sp>
        <p:nvSpPr>
          <p:cNvPr id="6" name="TextBox 5">
            <a:extLst>
              <a:ext uri="{FF2B5EF4-FFF2-40B4-BE49-F238E27FC236}">
                <a16:creationId xmlns:a16="http://schemas.microsoft.com/office/drawing/2014/main" id="{24D5E1B5-1599-41F8-9FEF-EBC496BC56CC}"/>
              </a:ext>
            </a:extLst>
          </p:cNvPr>
          <p:cNvSpPr txBox="1"/>
          <p:nvPr/>
        </p:nvSpPr>
        <p:spPr>
          <a:xfrm>
            <a:off x="1689439" y="685325"/>
            <a:ext cx="9385588" cy="1366528"/>
          </a:xfrm>
          <a:prstGeom prst="rect">
            <a:avLst/>
          </a:prstGeom>
          <a:noFill/>
        </p:spPr>
        <p:txBody>
          <a:bodyPr wrap="square">
            <a:spAutoFit/>
          </a:bodyPr>
          <a:lstStyle/>
          <a:p>
            <a:pPr algn="just">
              <a:lnSpc>
                <a:spcPct val="115000"/>
              </a:lnSpc>
            </a:pPr>
            <a:r>
              <a:rPr lang="en-HK" sz="1800" dirty="0">
                <a:solidFill>
                  <a:srgbClr val="000000"/>
                </a:solidFill>
                <a:effectLst/>
                <a:ea typeface="Times New Roman" panose="02020603050405020304" pitchFamily="18" charset="0"/>
              </a:rPr>
              <a:t>Read the following excerpts taken from the Conclusion sections of three different research articles in the fields of Chemistry, Visual Arts and Computer Science. </a:t>
            </a:r>
            <a:r>
              <a:rPr lang="en-HK" sz="1800" b="1" u="sng" dirty="0">
                <a:solidFill>
                  <a:srgbClr val="000000"/>
                </a:solidFill>
                <a:effectLst/>
                <a:ea typeface="Times New Roman" panose="02020603050405020304" pitchFamily="18" charset="0"/>
              </a:rPr>
              <a:t>How did the author(s) highlight the significance of their research? Underline the expressions that were used to emphasize the significance of the research</a:t>
            </a:r>
            <a:r>
              <a:rPr lang="en-HK" sz="1800" dirty="0">
                <a:solidFill>
                  <a:srgbClr val="000000"/>
                </a:solidFill>
                <a:effectLst/>
                <a:ea typeface="Times New Roman" panose="02020603050405020304" pitchFamily="18" charset="0"/>
              </a:rPr>
              <a:t>.</a:t>
            </a:r>
            <a:endParaRPr lang="en-GB" sz="2000" dirty="0">
              <a:effectLst/>
              <a:ea typeface="Times New Roman" panose="02020603050405020304" pitchFamily="18" charset="0"/>
            </a:endParaRPr>
          </a:p>
        </p:txBody>
      </p:sp>
      <p:sp>
        <p:nvSpPr>
          <p:cNvPr id="7" name="Rectangle 6"/>
          <p:cNvSpPr/>
          <p:nvPr/>
        </p:nvSpPr>
        <p:spPr>
          <a:xfrm>
            <a:off x="6999316" y="3183775"/>
            <a:ext cx="4613564" cy="299258"/>
          </a:xfrm>
          <a:prstGeom prst="rect">
            <a:avLst/>
          </a:prstGeom>
          <a:solidFill>
            <a:srgbClr val="00B0F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43642" y="3557847"/>
            <a:ext cx="5215775" cy="275244"/>
          </a:xfrm>
          <a:prstGeom prst="rect">
            <a:avLst/>
          </a:prstGeom>
          <a:solidFill>
            <a:srgbClr val="00B0F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443642" y="3921539"/>
            <a:ext cx="10169238" cy="299258"/>
          </a:xfrm>
          <a:prstGeom prst="rect">
            <a:avLst/>
          </a:prstGeom>
          <a:solidFill>
            <a:srgbClr val="00B0F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443641" y="4292721"/>
            <a:ext cx="7266249" cy="299258"/>
          </a:xfrm>
          <a:prstGeom prst="rect">
            <a:avLst/>
          </a:prstGeom>
          <a:solidFill>
            <a:srgbClr val="00B0F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40835" y="4591979"/>
            <a:ext cx="2457335" cy="299258"/>
          </a:xfrm>
          <a:prstGeom prst="rect">
            <a:avLst/>
          </a:prstGeom>
          <a:solidFill>
            <a:srgbClr val="00B0F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443640" y="4987175"/>
            <a:ext cx="10169239" cy="299258"/>
          </a:xfrm>
          <a:prstGeom prst="rect">
            <a:avLst/>
          </a:prstGeom>
          <a:solidFill>
            <a:srgbClr val="00B0F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038764" y="5738573"/>
            <a:ext cx="6382327" cy="5791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Highlighting the methodological contribution </a:t>
            </a:r>
          </a:p>
        </p:txBody>
      </p:sp>
    </p:spTree>
    <p:extLst>
      <p:ext uri="{BB962C8B-B14F-4D97-AF65-F5344CB8AC3E}">
        <p14:creationId xmlns:p14="http://schemas.microsoft.com/office/powerpoint/2010/main" val="426657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5" name="Picture 4"/>
          <p:cNvPicPr>
            <a:picLocks noChangeAspect="1"/>
          </p:cNvPicPr>
          <p:nvPr/>
        </p:nvPicPr>
        <p:blipFill>
          <a:blip r:embed="rId2"/>
          <a:stretch>
            <a:fillRect/>
          </a:stretch>
        </p:blipFill>
        <p:spPr>
          <a:xfrm>
            <a:off x="2167919" y="332458"/>
            <a:ext cx="8668960" cy="5578764"/>
          </a:xfrm>
          <a:prstGeom prst="rect">
            <a:avLst/>
          </a:prstGeom>
        </p:spPr>
      </p:pic>
      <p:sp>
        <p:nvSpPr>
          <p:cNvPr id="6" name="Rectangle 5"/>
          <p:cNvSpPr/>
          <p:nvPr/>
        </p:nvSpPr>
        <p:spPr>
          <a:xfrm>
            <a:off x="3953164" y="905164"/>
            <a:ext cx="5966691" cy="247743"/>
          </a:xfrm>
          <a:prstGeom prst="rect">
            <a:avLst/>
          </a:prstGeom>
          <a:solidFill>
            <a:srgbClr val="00B0F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304472" y="1528619"/>
            <a:ext cx="2895601" cy="247743"/>
          </a:xfrm>
          <a:prstGeom prst="rect">
            <a:avLst/>
          </a:prstGeom>
          <a:solidFill>
            <a:srgbClr val="00B0F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304473" y="3191164"/>
            <a:ext cx="8409709" cy="247743"/>
          </a:xfrm>
          <a:prstGeom prst="rect">
            <a:avLst/>
          </a:prstGeom>
          <a:solidFill>
            <a:srgbClr val="00B0F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304473" y="3509818"/>
            <a:ext cx="8409709" cy="247743"/>
          </a:xfrm>
          <a:prstGeom prst="rect">
            <a:avLst/>
          </a:prstGeom>
          <a:solidFill>
            <a:srgbClr val="00B0F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304473" y="3774668"/>
            <a:ext cx="1510145" cy="247743"/>
          </a:xfrm>
          <a:prstGeom prst="rect">
            <a:avLst/>
          </a:prstGeom>
          <a:solidFill>
            <a:srgbClr val="00B0F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502399" y="4022411"/>
            <a:ext cx="4211783" cy="247743"/>
          </a:xfrm>
          <a:prstGeom prst="rect">
            <a:avLst/>
          </a:prstGeom>
          <a:solidFill>
            <a:srgbClr val="00B0F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304473" y="4330351"/>
            <a:ext cx="1851891" cy="247743"/>
          </a:xfrm>
          <a:prstGeom prst="rect">
            <a:avLst/>
          </a:prstGeom>
          <a:solidFill>
            <a:srgbClr val="00B0F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220711" y="4873043"/>
            <a:ext cx="2979364" cy="247743"/>
          </a:xfrm>
          <a:prstGeom prst="rect">
            <a:avLst/>
          </a:prstGeom>
          <a:solidFill>
            <a:srgbClr val="00B0F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59545" y="5997384"/>
            <a:ext cx="6382327" cy="5791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Highlighting the theoretical contribution </a:t>
            </a:r>
          </a:p>
        </p:txBody>
      </p:sp>
    </p:spTree>
    <p:extLst>
      <p:ext uri="{BB962C8B-B14F-4D97-AF65-F5344CB8AC3E}">
        <p14:creationId xmlns:p14="http://schemas.microsoft.com/office/powerpoint/2010/main" val="213742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5" name="Picture 4"/>
          <p:cNvPicPr>
            <a:picLocks noChangeAspect="1"/>
          </p:cNvPicPr>
          <p:nvPr/>
        </p:nvPicPr>
        <p:blipFill>
          <a:blip r:embed="rId2"/>
          <a:stretch>
            <a:fillRect/>
          </a:stretch>
        </p:blipFill>
        <p:spPr>
          <a:xfrm>
            <a:off x="2068945" y="624110"/>
            <a:ext cx="9595159" cy="3557638"/>
          </a:xfrm>
          <a:prstGeom prst="rect">
            <a:avLst/>
          </a:prstGeom>
        </p:spPr>
      </p:pic>
      <p:sp>
        <p:nvSpPr>
          <p:cNvPr id="6" name="Rectangle 5"/>
          <p:cNvSpPr/>
          <p:nvPr/>
        </p:nvSpPr>
        <p:spPr>
          <a:xfrm>
            <a:off x="2229440" y="1016812"/>
            <a:ext cx="4578684" cy="247743"/>
          </a:xfrm>
          <a:prstGeom prst="rect">
            <a:avLst/>
          </a:prstGeom>
          <a:solidFill>
            <a:srgbClr val="00B0F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93636" y="2007485"/>
            <a:ext cx="5301673" cy="256980"/>
          </a:xfrm>
          <a:prstGeom prst="rect">
            <a:avLst/>
          </a:prstGeom>
          <a:solidFill>
            <a:srgbClr val="00B0F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071878" y="2646819"/>
            <a:ext cx="7361816" cy="247743"/>
          </a:xfrm>
          <a:prstGeom prst="rect">
            <a:avLst/>
          </a:prstGeom>
          <a:solidFill>
            <a:srgbClr val="00B0F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229440" y="2936125"/>
            <a:ext cx="1570183" cy="247743"/>
          </a:xfrm>
          <a:prstGeom prst="rect">
            <a:avLst/>
          </a:prstGeom>
          <a:solidFill>
            <a:srgbClr val="00B0F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706254" y="4308886"/>
            <a:ext cx="6382327" cy="5791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Highlighting the methodological contribution </a:t>
            </a:r>
          </a:p>
        </p:txBody>
      </p:sp>
      <p:sp>
        <p:nvSpPr>
          <p:cNvPr id="11" name="TextBox 10">
            <a:extLst>
              <a:ext uri="{FF2B5EF4-FFF2-40B4-BE49-F238E27FC236}">
                <a16:creationId xmlns:a16="http://schemas.microsoft.com/office/drawing/2014/main" id="{4C364873-6EFD-445B-9E5C-257C448EE791}"/>
              </a:ext>
            </a:extLst>
          </p:cNvPr>
          <p:cNvSpPr txBox="1"/>
          <p:nvPr/>
        </p:nvSpPr>
        <p:spPr>
          <a:xfrm>
            <a:off x="1929070" y="5270340"/>
            <a:ext cx="9417889" cy="1019574"/>
          </a:xfrm>
          <a:prstGeom prst="rect">
            <a:avLst/>
          </a:prstGeom>
          <a:noFill/>
        </p:spPr>
        <p:txBody>
          <a:bodyPr wrap="square">
            <a:spAutoFit/>
          </a:bodyPr>
          <a:lstStyle/>
          <a:p>
            <a:pPr>
              <a:lnSpc>
                <a:spcPct val="115000"/>
              </a:lnSpc>
            </a:pPr>
            <a:r>
              <a:rPr lang="en-HK" sz="1800" dirty="0">
                <a:solidFill>
                  <a:srgbClr val="000000"/>
                </a:solidFill>
                <a:effectLst/>
                <a:ea typeface="Times New Roman" panose="02020603050405020304" pitchFamily="18" charset="0"/>
              </a:rPr>
              <a:t>Please visit the Academic </a:t>
            </a:r>
            <a:r>
              <a:rPr lang="en-HK" sz="1800" dirty="0" err="1">
                <a:solidFill>
                  <a:srgbClr val="000000"/>
                </a:solidFill>
                <a:effectLst/>
                <a:ea typeface="Times New Roman" panose="02020603050405020304" pitchFamily="18" charset="0"/>
              </a:rPr>
              <a:t>Phrasebank</a:t>
            </a:r>
            <a:r>
              <a:rPr lang="en-HK" sz="1800" dirty="0">
                <a:solidFill>
                  <a:srgbClr val="000000"/>
                </a:solidFill>
                <a:effectLst/>
                <a:ea typeface="Times New Roman" panose="02020603050405020304" pitchFamily="18" charset="0"/>
              </a:rPr>
              <a:t> to check for more expressions for highlighting the significance of the research: </a:t>
            </a:r>
            <a:r>
              <a:rPr lang="en-HK" sz="1800" u="sng" dirty="0">
                <a:solidFill>
                  <a:srgbClr val="0563C1"/>
                </a:solidFill>
                <a:effectLst/>
                <a:ea typeface="Times New Roman" panose="02020603050405020304" pitchFamily="18" charset="0"/>
                <a:hlinkClick r:id="rId3"/>
              </a:rPr>
              <a:t>http://www.phrasebank.manchester.ac.uk/writing-conclusions/</a:t>
            </a:r>
            <a:endParaRPr lang="en-GB" sz="2000" dirty="0">
              <a:effectLst/>
              <a:ea typeface="Times New Roman" panose="02020603050405020304" pitchFamily="18" charset="0"/>
            </a:endParaRPr>
          </a:p>
        </p:txBody>
      </p:sp>
    </p:spTree>
    <p:extLst>
      <p:ext uri="{BB962C8B-B14F-4D97-AF65-F5344CB8AC3E}">
        <p14:creationId xmlns:p14="http://schemas.microsoft.com/office/powerpoint/2010/main" val="385292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Significance of Your Research</a:t>
            </a:r>
          </a:p>
        </p:txBody>
      </p:sp>
      <p:sp>
        <p:nvSpPr>
          <p:cNvPr id="3" name="Content Placeholder 2"/>
          <p:cNvSpPr>
            <a:spLocks noGrp="1"/>
          </p:cNvSpPr>
          <p:nvPr>
            <p:ph idx="1"/>
          </p:nvPr>
        </p:nvSpPr>
        <p:spPr>
          <a:xfrm>
            <a:off x="2364768" y="1905000"/>
            <a:ext cx="8915400" cy="3777622"/>
          </a:xfrm>
        </p:spPr>
        <p:txBody>
          <a:bodyPr>
            <a:normAutofit fontScale="92500"/>
          </a:bodyPr>
          <a:lstStyle/>
          <a:p>
            <a:r>
              <a:rPr lang="en-US" sz="2800" dirty="0"/>
              <a:t>What is the significance of your research? What would be the </a:t>
            </a:r>
            <a:r>
              <a:rPr lang="en-HK" sz="2800" dirty="0">
                <a:solidFill>
                  <a:srgbClr val="000000"/>
                </a:solidFill>
                <a:ea typeface="PMingLiU" panose="02020500000000000000" pitchFamily="18" charset="-120"/>
                <a:cs typeface="Calibri" panose="020F0502020204030204" pitchFamily="34" charset="0"/>
              </a:rPr>
              <a:t>contributions of your research (new knowledge discovered)?</a:t>
            </a:r>
          </a:p>
          <a:p>
            <a:endParaRPr lang="en-US" sz="2800" dirty="0">
              <a:solidFill>
                <a:srgbClr val="000000"/>
              </a:solidFill>
              <a:ea typeface="PMingLiU" panose="02020500000000000000" pitchFamily="18" charset="-120"/>
              <a:cs typeface="Calibri" panose="020F0502020204030204" pitchFamily="34" charset="0"/>
            </a:endParaRPr>
          </a:p>
          <a:p>
            <a:r>
              <a:rPr lang="en-HK" sz="2800" dirty="0"/>
              <a:t>Tell </a:t>
            </a:r>
            <a:r>
              <a:rPr lang="en-HK" sz="2800" dirty="0" err="1"/>
              <a:t>ChatGPT</a:t>
            </a:r>
            <a:r>
              <a:rPr lang="en-HK" sz="2800" dirty="0"/>
              <a:t> briefly what your research is about. Then, ask for suggestions regarding how to highlight the significance of your research in the Conclusion section. Share your ideas with the class.</a:t>
            </a:r>
          </a:p>
          <a:p>
            <a:endParaRPr lang="en-US" sz="28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19</a:t>
            </a:fld>
            <a:endParaRPr lang="en-US" dirty="0"/>
          </a:p>
        </p:txBody>
      </p:sp>
      <p:sp>
        <p:nvSpPr>
          <p:cNvPr id="5" name="Freeform 2">
            <a:extLst>
              <a:ext uri="{FF2B5EF4-FFF2-40B4-BE49-F238E27FC236}">
                <a16:creationId xmlns:a16="http://schemas.microsoft.com/office/drawing/2014/main" id="{A6611E59-0373-4740-A162-82772D759F70}"/>
              </a:ext>
            </a:extLst>
          </p:cNvPr>
          <p:cNvSpPr/>
          <p:nvPr/>
        </p:nvSpPr>
        <p:spPr>
          <a:xfrm>
            <a:off x="1492018" y="3793811"/>
            <a:ext cx="872749" cy="961069"/>
          </a:xfrm>
          <a:custGeom>
            <a:avLst/>
            <a:gdLst/>
            <a:ahLst/>
            <a:cxnLst/>
            <a:rect l="l" t="t" r="r" b="b"/>
            <a:pathLst>
              <a:path w="6964299" h="8229600">
                <a:moveTo>
                  <a:pt x="0" y="0"/>
                </a:moveTo>
                <a:lnTo>
                  <a:pt x="6964299" y="0"/>
                </a:lnTo>
                <a:lnTo>
                  <a:pt x="6964299" y="8229600"/>
                </a:lnTo>
                <a:lnTo>
                  <a:pt x="0" y="8229600"/>
                </a:lnTo>
                <a:lnTo>
                  <a:pt x="0" y="0"/>
                </a:lnTo>
                <a:close/>
              </a:path>
            </a:pathLst>
          </a:custGeom>
          <a:blipFill>
            <a:blip r:embed="rId2"/>
            <a:stretch>
              <a:fillRect/>
            </a:stretch>
          </a:blipFill>
        </p:spPr>
        <p:txBody>
          <a:bodyPr/>
          <a:lstStyle/>
          <a:p>
            <a:endParaRPr lang="en-HK"/>
          </a:p>
        </p:txBody>
      </p:sp>
    </p:spTree>
    <p:extLst>
      <p:ext uri="{BB962C8B-B14F-4D97-AF65-F5344CB8AC3E}">
        <p14:creationId xmlns:p14="http://schemas.microsoft.com/office/powerpoint/2010/main" val="11291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2084" y="787782"/>
            <a:ext cx="8911687" cy="1280890"/>
          </a:xfrm>
        </p:spPr>
        <p:txBody>
          <a:bodyPr/>
          <a:lstStyle/>
          <a:p>
            <a:r>
              <a:rPr lang="en-US" dirty="0"/>
              <a:t>Learning Outcomes</a:t>
            </a:r>
          </a:p>
        </p:txBody>
      </p:sp>
      <p:sp>
        <p:nvSpPr>
          <p:cNvPr id="3" name="Content Placeholder 2"/>
          <p:cNvSpPr>
            <a:spLocks noGrp="1"/>
          </p:cNvSpPr>
          <p:nvPr>
            <p:ph idx="1"/>
          </p:nvPr>
        </p:nvSpPr>
        <p:spPr>
          <a:xfrm>
            <a:off x="2282084" y="1777612"/>
            <a:ext cx="9222527" cy="3777622"/>
          </a:xfrm>
        </p:spPr>
        <p:txBody>
          <a:bodyPr>
            <a:normAutofit lnSpcReduction="10000"/>
          </a:bodyPr>
          <a:lstStyle/>
          <a:p>
            <a:pPr marL="0" indent="0">
              <a:buNone/>
            </a:pPr>
            <a:r>
              <a:rPr lang="en-US" sz="2000" dirty="0"/>
              <a:t>By the end of this session, students should be able to:</a:t>
            </a:r>
          </a:p>
          <a:p>
            <a:pPr marL="0" indent="0">
              <a:buNone/>
            </a:pPr>
            <a:endParaRPr lang="en-US" sz="2000" dirty="0"/>
          </a:p>
          <a:p>
            <a:pPr lvl="0"/>
            <a:r>
              <a:rPr lang="en-GB" sz="2000" dirty="0"/>
              <a:t>write the Conclusion section with appropriate organizational structure and linguistic resources</a:t>
            </a:r>
            <a:endParaRPr lang="en-US" sz="2000" dirty="0"/>
          </a:p>
          <a:p>
            <a:pPr lvl="0"/>
            <a:r>
              <a:rPr lang="en-GB" sz="2000" dirty="0"/>
              <a:t>highlight the significance of the research using appropriate expressions and rhetorical strategies</a:t>
            </a:r>
          </a:p>
          <a:p>
            <a:pPr lvl="0"/>
            <a:r>
              <a:rPr lang="en-HK" sz="2000" dirty="0"/>
              <a:t>engage their audience through telling compelling research story, maintaining eye contact, and providing thoughtful responses during poster presentations</a:t>
            </a:r>
          </a:p>
          <a:p>
            <a:pPr lvl="0"/>
            <a:r>
              <a:rPr lang="en-HK" sz="2000" dirty="0"/>
              <a:t>design visually appealing posters that enhance understanding, utilizing principles of layout, </a:t>
            </a:r>
            <a:r>
              <a:rPr lang="en-HK" sz="2000" dirty="0" err="1"/>
              <a:t>color</a:t>
            </a:r>
            <a:r>
              <a:rPr lang="en-HK" sz="2000" dirty="0"/>
              <a:t>, and typography</a:t>
            </a:r>
          </a:p>
          <a:p>
            <a:pPr lvl="0"/>
            <a:endParaRPr lang="en-GB" sz="2000" dirty="0"/>
          </a:p>
          <a:p>
            <a:pPr marL="0" lvl="0" indent="0">
              <a:buNone/>
            </a:pPr>
            <a:endParaRPr lang="en-GB" dirty="0"/>
          </a:p>
          <a:p>
            <a:pPr marL="0" indent="0">
              <a:buNone/>
            </a:pPr>
            <a:endParaRPr lang="en-US" dirty="0"/>
          </a:p>
        </p:txBody>
      </p:sp>
      <p:sp>
        <p:nvSpPr>
          <p:cNvPr id="4" name="Slide Number Placeholder 3">
            <a:extLst>
              <a:ext uri="{FF2B5EF4-FFF2-40B4-BE49-F238E27FC236}">
                <a16:creationId xmlns:a16="http://schemas.microsoft.com/office/drawing/2014/main" id="{94099040-26C5-7A4E-BD59-FB7B38C31152}"/>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788102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BF629-F8AD-5E43-87CF-DB527F958686}"/>
              </a:ext>
            </a:extLst>
          </p:cNvPr>
          <p:cNvSpPr>
            <a:spLocks noGrp="1"/>
          </p:cNvSpPr>
          <p:nvPr>
            <p:ph type="title"/>
          </p:nvPr>
        </p:nvSpPr>
        <p:spPr>
          <a:xfrm>
            <a:off x="1566899" y="89122"/>
            <a:ext cx="4137059" cy="1280890"/>
          </a:xfrm>
        </p:spPr>
        <p:txBody>
          <a:bodyPr>
            <a:normAutofit/>
          </a:bodyPr>
          <a:lstStyle/>
          <a:p>
            <a:r>
              <a:rPr lang="en-US" sz="3200" dirty="0"/>
              <a:t>Task 5</a:t>
            </a:r>
          </a:p>
        </p:txBody>
      </p:sp>
      <p:sp>
        <p:nvSpPr>
          <p:cNvPr id="4" name="Slide Number Placeholder 3">
            <a:extLst>
              <a:ext uri="{FF2B5EF4-FFF2-40B4-BE49-F238E27FC236}">
                <a16:creationId xmlns:a16="http://schemas.microsoft.com/office/drawing/2014/main" id="{62CC9539-5E40-6745-90E1-D250EA47797B}"/>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D57F1E4F-1CFF-5643-939E-217C01CDF565}" type="slidenum">
              <a:rPr lang="en-US" sz="1900" smtClean="0"/>
              <a:pPr>
                <a:lnSpc>
                  <a:spcPct val="90000"/>
                </a:lnSpc>
                <a:spcAft>
                  <a:spcPts val="600"/>
                </a:spcAft>
              </a:pPr>
              <a:t>20</a:t>
            </a:fld>
            <a:endParaRPr lang="en-US" sz="1900"/>
          </a:p>
        </p:txBody>
      </p:sp>
      <p:sp>
        <p:nvSpPr>
          <p:cNvPr id="3" name="Content Placeholder 2">
            <a:extLst>
              <a:ext uri="{FF2B5EF4-FFF2-40B4-BE49-F238E27FC236}">
                <a16:creationId xmlns:a16="http://schemas.microsoft.com/office/drawing/2014/main" id="{782B1FB6-6E0A-704B-A4C9-863C25CA9ED9}"/>
              </a:ext>
            </a:extLst>
          </p:cNvPr>
          <p:cNvSpPr>
            <a:spLocks noGrp="1"/>
          </p:cNvSpPr>
          <p:nvPr>
            <p:ph idx="1"/>
          </p:nvPr>
        </p:nvSpPr>
        <p:spPr>
          <a:xfrm>
            <a:off x="3011003" y="89122"/>
            <a:ext cx="7841026" cy="968894"/>
          </a:xfrm>
        </p:spPr>
        <p:txBody>
          <a:bodyPr>
            <a:normAutofit/>
          </a:bodyPr>
          <a:lstStyle/>
          <a:p>
            <a:r>
              <a:rPr lang="en-GB" dirty="0">
                <a:solidFill>
                  <a:srgbClr val="000000"/>
                </a:solidFill>
              </a:rPr>
              <a:t>Use the expressions from the Academic </a:t>
            </a:r>
            <a:r>
              <a:rPr lang="en-GB" dirty="0" err="1">
                <a:solidFill>
                  <a:srgbClr val="000000"/>
                </a:solidFill>
              </a:rPr>
              <a:t>Phrasebank</a:t>
            </a:r>
            <a:r>
              <a:rPr lang="en-GB" dirty="0">
                <a:solidFill>
                  <a:srgbClr val="000000"/>
                </a:solidFill>
              </a:rPr>
              <a:t> (see below) and write 2-3 sentences to highlight the significance of your study.</a:t>
            </a:r>
            <a:endParaRPr lang="en-US" dirty="0">
              <a:solidFill>
                <a:srgbClr val="000000"/>
              </a:solidFill>
            </a:endParaRPr>
          </a:p>
        </p:txBody>
      </p:sp>
      <p:graphicFrame>
        <p:nvGraphicFramePr>
          <p:cNvPr id="6" name="Table 5">
            <a:extLst>
              <a:ext uri="{FF2B5EF4-FFF2-40B4-BE49-F238E27FC236}">
                <a16:creationId xmlns:a16="http://schemas.microsoft.com/office/drawing/2014/main" id="{EF702D1C-A798-4121-A5C9-EECD5869B711}"/>
              </a:ext>
            </a:extLst>
          </p:cNvPr>
          <p:cNvGraphicFramePr>
            <a:graphicFrameLocks noGrp="1"/>
          </p:cNvGraphicFramePr>
          <p:nvPr>
            <p:extLst>
              <p:ext uri="{D42A27DB-BD31-4B8C-83A1-F6EECF244321}">
                <p14:modId xmlns:p14="http://schemas.microsoft.com/office/powerpoint/2010/main" val="1947589795"/>
              </p:ext>
            </p:extLst>
          </p:nvPr>
        </p:nvGraphicFramePr>
        <p:xfrm>
          <a:off x="2269071" y="905161"/>
          <a:ext cx="8437945" cy="5863717"/>
        </p:xfrm>
        <a:graphic>
          <a:graphicData uri="http://schemas.openxmlformats.org/drawingml/2006/table">
            <a:tbl>
              <a:tblPr firstRow="1" firstCol="1" bandRow="1">
                <a:tableStyleId>{5C22544A-7EE6-4342-B048-85BDC9FD1C3A}</a:tableStyleId>
              </a:tblPr>
              <a:tblGrid>
                <a:gridCol w="3896696">
                  <a:extLst>
                    <a:ext uri="{9D8B030D-6E8A-4147-A177-3AD203B41FA5}">
                      <a16:colId xmlns:a16="http://schemas.microsoft.com/office/drawing/2014/main" val="1204675860"/>
                    </a:ext>
                  </a:extLst>
                </a:gridCol>
                <a:gridCol w="4541249">
                  <a:extLst>
                    <a:ext uri="{9D8B030D-6E8A-4147-A177-3AD203B41FA5}">
                      <a16:colId xmlns:a16="http://schemas.microsoft.com/office/drawing/2014/main" val="1899290328"/>
                    </a:ext>
                  </a:extLst>
                </a:gridCol>
              </a:tblGrid>
              <a:tr h="5244032">
                <a:tc>
                  <a:txBody>
                    <a:bodyPr/>
                    <a:lstStyle/>
                    <a:p>
                      <a:pPr marL="342900" lvl="0" indent="-342900">
                        <a:lnSpc>
                          <a:spcPct val="115000"/>
                        </a:lnSpc>
                        <a:buFont typeface="Symbol" panose="05050102010706020507" pitchFamily="18" charset="2"/>
                        <a:buChar char=""/>
                      </a:pPr>
                      <a:r>
                        <a:rPr lang="en-US" sz="1600" b="0" i="1" dirty="0">
                          <a:solidFill>
                            <a:schemeClr val="tx1"/>
                          </a:solidFill>
                          <a:effectLst/>
                          <a:latin typeface="+mn-lt"/>
                        </a:rPr>
                        <a:t>The findings will be of interest to …</a:t>
                      </a:r>
                      <a:endParaRPr lang="en-GB" sz="1600" b="0" i="1" dirty="0">
                        <a:solidFill>
                          <a:schemeClr val="tx1"/>
                        </a:solidFill>
                        <a:effectLst/>
                        <a:latin typeface="+mn-lt"/>
                      </a:endParaRPr>
                    </a:p>
                    <a:p>
                      <a:pPr marL="342900" lvl="0" indent="-342900">
                        <a:lnSpc>
                          <a:spcPct val="115000"/>
                        </a:lnSpc>
                        <a:buFont typeface="Symbol" panose="05050102010706020507" pitchFamily="18" charset="2"/>
                        <a:buChar char=""/>
                      </a:pPr>
                      <a:r>
                        <a:rPr lang="en-US" sz="1600" b="0" i="1" dirty="0">
                          <a:solidFill>
                            <a:schemeClr val="tx1"/>
                          </a:solidFill>
                          <a:effectLst/>
                          <a:latin typeface="+mn-lt"/>
                        </a:rPr>
                        <a:t>This study has provided a deeper insight into …</a:t>
                      </a:r>
                      <a:endParaRPr lang="en-GB" sz="1600" b="0" i="1" dirty="0">
                        <a:solidFill>
                          <a:schemeClr val="tx1"/>
                        </a:solidFill>
                        <a:effectLst/>
                        <a:latin typeface="+mn-lt"/>
                      </a:endParaRPr>
                    </a:p>
                    <a:p>
                      <a:pPr marL="342900" lvl="0" indent="-342900">
                        <a:lnSpc>
                          <a:spcPct val="115000"/>
                        </a:lnSpc>
                        <a:buFont typeface="Symbol" panose="05050102010706020507" pitchFamily="18" charset="2"/>
                        <a:buChar char=""/>
                      </a:pPr>
                      <a:r>
                        <a:rPr lang="en-US" sz="1600" b="0" i="1" dirty="0">
                          <a:solidFill>
                            <a:schemeClr val="tx1"/>
                          </a:solidFill>
                          <a:effectLst/>
                          <a:latin typeface="+mn-lt"/>
                        </a:rPr>
                        <a:t>The findings reported here shed new light on …</a:t>
                      </a:r>
                      <a:endParaRPr lang="en-GB" sz="1600" b="0" i="1" dirty="0">
                        <a:solidFill>
                          <a:schemeClr val="tx1"/>
                        </a:solidFill>
                        <a:effectLst/>
                        <a:latin typeface="+mn-lt"/>
                      </a:endParaRPr>
                    </a:p>
                    <a:p>
                      <a:pPr marL="342900" lvl="0" indent="-342900">
                        <a:lnSpc>
                          <a:spcPct val="115000"/>
                        </a:lnSpc>
                        <a:buFont typeface="Symbol" panose="05050102010706020507" pitchFamily="18" charset="2"/>
                        <a:buChar char=""/>
                      </a:pPr>
                      <a:r>
                        <a:rPr lang="en-US" sz="1600" b="0" i="1" dirty="0">
                          <a:solidFill>
                            <a:schemeClr val="tx1"/>
                          </a:solidFill>
                          <a:effectLst/>
                          <a:latin typeface="+mn-lt"/>
                        </a:rPr>
                        <a:t>These results add to the rapidly expanding field of …</a:t>
                      </a:r>
                      <a:endParaRPr lang="en-GB" sz="1600" b="0" i="1" dirty="0">
                        <a:solidFill>
                          <a:schemeClr val="tx1"/>
                        </a:solidFill>
                        <a:effectLst/>
                        <a:latin typeface="+mn-lt"/>
                      </a:endParaRPr>
                    </a:p>
                    <a:p>
                      <a:pPr marL="342900" lvl="0" indent="-342900">
                        <a:lnSpc>
                          <a:spcPct val="115000"/>
                        </a:lnSpc>
                        <a:buFont typeface="Symbol" panose="05050102010706020507" pitchFamily="18" charset="2"/>
                        <a:buChar char=""/>
                      </a:pPr>
                      <a:r>
                        <a:rPr lang="en-US" sz="1600" b="0" i="1" dirty="0">
                          <a:solidFill>
                            <a:schemeClr val="tx1"/>
                          </a:solidFill>
                          <a:effectLst/>
                          <a:latin typeface="+mn-lt"/>
                        </a:rPr>
                        <a:t>The contribution of this study has been to confirm …</a:t>
                      </a:r>
                      <a:endParaRPr lang="en-GB" sz="1600" b="0" i="1" dirty="0">
                        <a:solidFill>
                          <a:schemeClr val="tx1"/>
                        </a:solidFill>
                        <a:effectLst/>
                        <a:latin typeface="+mn-lt"/>
                      </a:endParaRPr>
                    </a:p>
                    <a:p>
                      <a:pPr marL="342900" lvl="0" indent="-342900">
                        <a:lnSpc>
                          <a:spcPct val="115000"/>
                        </a:lnSpc>
                        <a:buFont typeface="Symbol" panose="05050102010706020507" pitchFamily="18" charset="2"/>
                        <a:buChar char=""/>
                      </a:pPr>
                      <a:r>
                        <a:rPr lang="en-US" sz="1600" b="0" i="1" dirty="0">
                          <a:solidFill>
                            <a:schemeClr val="tx1"/>
                          </a:solidFill>
                          <a:effectLst/>
                          <a:latin typeface="+mn-lt"/>
                        </a:rPr>
                        <a:t>This project is the first comprehensive investigation of …</a:t>
                      </a:r>
                      <a:endParaRPr lang="en-GB" sz="1600" b="0" i="1" dirty="0">
                        <a:solidFill>
                          <a:schemeClr val="tx1"/>
                        </a:solidFill>
                        <a:effectLst/>
                        <a:latin typeface="+mn-lt"/>
                      </a:endParaRPr>
                    </a:p>
                    <a:p>
                      <a:pPr marL="342900" lvl="0" indent="-342900">
                        <a:lnSpc>
                          <a:spcPct val="115000"/>
                        </a:lnSpc>
                        <a:buFont typeface="Symbol" panose="05050102010706020507" pitchFamily="18" charset="2"/>
                        <a:buChar char=""/>
                      </a:pPr>
                      <a:r>
                        <a:rPr lang="en-US" sz="1600" b="0" i="1" dirty="0">
                          <a:solidFill>
                            <a:schemeClr val="tx1"/>
                          </a:solidFill>
                          <a:effectLst/>
                          <a:latin typeface="+mn-lt"/>
                        </a:rPr>
                        <a:t>The insights gained from this study may be of assistance to …</a:t>
                      </a:r>
                      <a:endParaRPr lang="en-GB" sz="1600" b="0" i="1" dirty="0">
                        <a:solidFill>
                          <a:schemeClr val="tx1"/>
                        </a:solidFill>
                        <a:effectLst/>
                        <a:latin typeface="+mn-lt"/>
                      </a:endParaRPr>
                    </a:p>
                    <a:p>
                      <a:pPr marL="342900" lvl="0" indent="-342900">
                        <a:lnSpc>
                          <a:spcPct val="115000"/>
                        </a:lnSpc>
                        <a:buFont typeface="Symbol" panose="05050102010706020507" pitchFamily="18" charset="2"/>
                        <a:buChar char=""/>
                      </a:pPr>
                      <a:r>
                        <a:rPr lang="en-US" sz="1600" b="0" i="1" dirty="0">
                          <a:solidFill>
                            <a:schemeClr val="tx1"/>
                          </a:solidFill>
                          <a:effectLst/>
                          <a:latin typeface="+mn-lt"/>
                        </a:rPr>
                        <a:t>The analysis of X undertaken here, has extended our knowledge of …</a:t>
                      </a:r>
                      <a:endParaRPr lang="en-GB" sz="1600" b="0" i="1" dirty="0">
                        <a:solidFill>
                          <a:schemeClr val="tx1"/>
                        </a:solidFill>
                        <a:effectLst/>
                        <a:latin typeface="+mn-lt"/>
                      </a:endParaRPr>
                    </a:p>
                    <a:p>
                      <a:pPr marL="342900" lvl="0" indent="-342900">
                        <a:lnSpc>
                          <a:spcPct val="115000"/>
                        </a:lnSpc>
                        <a:buFont typeface="Symbol" panose="05050102010706020507" pitchFamily="18" charset="2"/>
                        <a:buChar char=""/>
                      </a:pPr>
                      <a:r>
                        <a:rPr lang="en-US" sz="1600" b="0" i="1" dirty="0">
                          <a:solidFill>
                            <a:schemeClr val="tx1"/>
                          </a:solidFill>
                          <a:effectLst/>
                          <a:latin typeface="+mn-lt"/>
                        </a:rPr>
                        <a:t>The empirical findings in this study provide a new understanding of …</a:t>
                      </a:r>
                      <a:endParaRPr lang="en-GB" sz="1600" b="0" i="1" dirty="0">
                        <a:solidFill>
                          <a:schemeClr val="tx1"/>
                        </a:solidFill>
                        <a:effectLst/>
                        <a:latin typeface="+mn-lt"/>
                      </a:endParaRPr>
                    </a:p>
                    <a:p>
                      <a:pPr marL="342900" lvl="0" indent="-342900">
                        <a:lnSpc>
                          <a:spcPct val="115000"/>
                        </a:lnSpc>
                        <a:buFont typeface="Symbol" panose="05050102010706020507" pitchFamily="18" charset="2"/>
                        <a:buChar char=""/>
                      </a:pPr>
                      <a:r>
                        <a:rPr lang="en-US" sz="1600" b="0" i="1" dirty="0">
                          <a:solidFill>
                            <a:schemeClr val="tx1"/>
                          </a:solidFill>
                          <a:effectLst/>
                          <a:latin typeface="+mn-lt"/>
                        </a:rPr>
                        <a:t>This approach will prove useful in expanding our understanding of how …</a:t>
                      </a:r>
                      <a:endParaRPr lang="en-GB" sz="1600" b="0" i="1" dirty="0">
                        <a:solidFill>
                          <a:schemeClr val="tx1"/>
                        </a:solidFill>
                        <a:effectLst/>
                        <a:latin typeface="+mn-lt"/>
                        <a:ea typeface="PMingLiU" panose="02020500000000000000" pitchFamily="18" charset="-120"/>
                        <a:cs typeface="Times New Roman" panose="02020603050405020304" pitchFamily="18" charset="0"/>
                      </a:endParaRPr>
                    </a:p>
                  </a:txBody>
                  <a:tcPr marL="68580" marR="68580" marT="0" marB="0">
                    <a:noFill/>
                  </a:tcPr>
                </a:tc>
                <a:tc>
                  <a:txBody>
                    <a:bodyPr/>
                    <a:lstStyle/>
                    <a:p>
                      <a:pPr marL="342900" lvl="0" indent="-342900">
                        <a:lnSpc>
                          <a:spcPct val="115000"/>
                        </a:lnSpc>
                        <a:buFont typeface="Symbol" panose="05050102010706020507" pitchFamily="18" charset="2"/>
                        <a:buChar char=""/>
                      </a:pPr>
                      <a:r>
                        <a:rPr lang="en-US" sz="1600" b="0" i="1" dirty="0">
                          <a:solidFill>
                            <a:schemeClr val="tx1"/>
                          </a:solidFill>
                          <a:effectLst/>
                          <a:latin typeface="+mn-lt"/>
                        </a:rPr>
                        <a:t>This new understanding should help to improve predictions of the impact of …</a:t>
                      </a:r>
                      <a:endParaRPr lang="en-GB" sz="1600" b="0" i="1" dirty="0">
                        <a:solidFill>
                          <a:schemeClr val="tx1"/>
                        </a:solidFill>
                        <a:effectLst/>
                        <a:latin typeface="+mn-lt"/>
                      </a:endParaRPr>
                    </a:p>
                    <a:p>
                      <a:pPr marL="342900" lvl="0" indent="-342900">
                        <a:lnSpc>
                          <a:spcPct val="115000"/>
                        </a:lnSpc>
                        <a:buFont typeface="Symbol" panose="05050102010706020507" pitchFamily="18" charset="2"/>
                        <a:buChar char=""/>
                      </a:pPr>
                      <a:r>
                        <a:rPr lang="en-US" sz="1600" b="0" i="1" dirty="0">
                          <a:solidFill>
                            <a:schemeClr val="tx1"/>
                          </a:solidFill>
                          <a:effectLst/>
                          <a:latin typeface="+mn-lt"/>
                        </a:rPr>
                        <a:t>The methods used for this X may be applied to other </a:t>
                      </a:r>
                      <a:r>
                        <a:rPr lang="en-US" sz="1600" b="0" i="1" dirty="0" err="1">
                          <a:solidFill>
                            <a:schemeClr val="tx1"/>
                          </a:solidFill>
                          <a:effectLst/>
                          <a:latin typeface="+mn-lt"/>
                        </a:rPr>
                        <a:t>Xs</a:t>
                      </a:r>
                      <a:r>
                        <a:rPr lang="en-US" sz="1600" b="0" i="1" dirty="0">
                          <a:solidFill>
                            <a:schemeClr val="tx1"/>
                          </a:solidFill>
                          <a:effectLst/>
                          <a:latin typeface="+mn-lt"/>
                        </a:rPr>
                        <a:t> elsewhere in the world.</a:t>
                      </a:r>
                      <a:endParaRPr lang="en-GB" sz="1600" b="0" i="1" dirty="0">
                        <a:solidFill>
                          <a:schemeClr val="tx1"/>
                        </a:solidFill>
                        <a:effectLst/>
                        <a:latin typeface="+mn-lt"/>
                      </a:endParaRPr>
                    </a:p>
                    <a:p>
                      <a:pPr marL="342900" lvl="0" indent="-342900">
                        <a:lnSpc>
                          <a:spcPct val="115000"/>
                        </a:lnSpc>
                        <a:buFont typeface="Symbol" panose="05050102010706020507" pitchFamily="18" charset="2"/>
                        <a:buChar char=""/>
                      </a:pPr>
                      <a:r>
                        <a:rPr lang="en-US" sz="1600" b="0" i="1" dirty="0">
                          <a:solidFill>
                            <a:schemeClr val="tx1"/>
                          </a:solidFill>
                          <a:effectLst/>
                          <a:latin typeface="+mn-lt"/>
                        </a:rPr>
                        <a:t>The X that we have identified therefore assists in our understanding of the role of …</a:t>
                      </a:r>
                      <a:endParaRPr lang="en-GB" sz="1600" b="0" i="1" dirty="0">
                        <a:solidFill>
                          <a:schemeClr val="tx1"/>
                        </a:solidFill>
                        <a:effectLst/>
                        <a:latin typeface="+mn-lt"/>
                      </a:endParaRPr>
                    </a:p>
                    <a:p>
                      <a:pPr marL="342900" lvl="0" indent="-342900">
                        <a:lnSpc>
                          <a:spcPct val="115000"/>
                        </a:lnSpc>
                        <a:buFont typeface="Symbol" panose="05050102010706020507" pitchFamily="18" charset="2"/>
                        <a:buChar char=""/>
                      </a:pPr>
                      <a:r>
                        <a:rPr lang="en-US" sz="1600" b="0" i="1" dirty="0">
                          <a:solidFill>
                            <a:schemeClr val="tx1"/>
                          </a:solidFill>
                          <a:effectLst/>
                          <a:latin typeface="+mn-lt"/>
                        </a:rPr>
                        <a:t>This is the first study of substantial duration which examines associations between …</a:t>
                      </a:r>
                      <a:endParaRPr lang="en-GB" sz="1600" b="0" i="1" dirty="0">
                        <a:solidFill>
                          <a:schemeClr val="tx1"/>
                        </a:solidFill>
                        <a:effectLst/>
                        <a:latin typeface="+mn-lt"/>
                      </a:endParaRPr>
                    </a:p>
                    <a:p>
                      <a:pPr marL="342900" lvl="0" indent="-342900">
                        <a:lnSpc>
                          <a:spcPct val="115000"/>
                        </a:lnSpc>
                        <a:buFont typeface="Symbol" panose="05050102010706020507" pitchFamily="18" charset="2"/>
                        <a:buChar char=""/>
                      </a:pPr>
                      <a:r>
                        <a:rPr lang="en-US" sz="1600" b="0" i="1" dirty="0">
                          <a:solidFill>
                            <a:schemeClr val="tx1"/>
                          </a:solidFill>
                          <a:effectLst/>
                          <a:latin typeface="+mn-lt"/>
                        </a:rPr>
                        <a:t>The findings from this study make several contributions to the current literature. First,…</a:t>
                      </a:r>
                      <a:endParaRPr lang="en-GB" sz="1600" b="0" i="1" dirty="0">
                        <a:solidFill>
                          <a:schemeClr val="tx1"/>
                        </a:solidFill>
                        <a:effectLst/>
                        <a:latin typeface="+mn-lt"/>
                      </a:endParaRPr>
                    </a:p>
                    <a:p>
                      <a:pPr marL="342900" lvl="0" indent="-342900">
                        <a:lnSpc>
                          <a:spcPct val="115000"/>
                        </a:lnSpc>
                        <a:buFont typeface="Symbol" panose="05050102010706020507" pitchFamily="18" charset="2"/>
                        <a:buChar char=""/>
                      </a:pPr>
                      <a:r>
                        <a:rPr lang="en-US" sz="1600" b="0" i="1" dirty="0">
                          <a:solidFill>
                            <a:schemeClr val="tx1"/>
                          </a:solidFill>
                          <a:effectLst/>
                          <a:latin typeface="+mn-lt"/>
                        </a:rPr>
                        <a:t>These findings contribute in several ways to our understanding of X and provide a basis for …</a:t>
                      </a:r>
                      <a:endParaRPr lang="en-GB" sz="1600" b="0" i="1" dirty="0">
                        <a:solidFill>
                          <a:schemeClr val="tx1"/>
                        </a:solidFill>
                        <a:effectLst/>
                        <a:latin typeface="+mn-lt"/>
                      </a:endParaRPr>
                    </a:p>
                    <a:p>
                      <a:pPr marL="342900" lvl="0" indent="-342900">
                        <a:lnSpc>
                          <a:spcPct val="115000"/>
                        </a:lnSpc>
                        <a:buFont typeface="Symbol" panose="05050102010706020507" pitchFamily="18" charset="2"/>
                        <a:buChar char=""/>
                      </a:pPr>
                      <a:r>
                        <a:rPr lang="en-US" sz="1600" b="0" i="1" dirty="0">
                          <a:solidFill>
                            <a:schemeClr val="tx1"/>
                          </a:solidFill>
                          <a:effectLst/>
                          <a:latin typeface="+mn-lt"/>
                        </a:rPr>
                        <a:t>This study has been one of the first attempts to thoroughly examine …</a:t>
                      </a:r>
                      <a:endParaRPr lang="en-GB" sz="1600" b="0" i="1" dirty="0">
                        <a:solidFill>
                          <a:schemeClr val="tx1"/>
                        </a:solidFill>
                        <a:effectLst/>
                        <a:latin typeface="+mn-lt"/>
                      </a:endParaRPr>
                    </a:p>
                    <a:p>
                      <a:pPr marL="342900" lvl="0" indent="-342900">
                        <a:lnSpc>
                          <a:spcPct val="115000"/>
                        </a:lnSpc>
                        <a:buFont typeface="Symbol" panose="05050102010706020507" pitchFamily="18" charset="2"/>
                        <a:buChar char=""/>
                      </a:pPr>
                      <a:r>
                        <a:rPr lang="en-US" sz="1600" b="0" i="1" dirty="0">
                          <a:solidFill>
                            <a:schemeClr val="tx1"/>
                          </a:solidFill>
                          <a:effectLst/>
                          <a:latin typeface="+mn-lt"/>
                        </a:rPr>
                        <a:t>This study has confirmed the findings of XXX which found that…</a:t>
                      </a:r>
                      <a:endParaRPr lang="en-GB" sz="1600" b="0" i="1" dirty="0">
                        <a:solidFill>
                          <a:schemeClr val="tx1"/>
                        </a:solidFill>
                        <a:effectLst/>
                        <a:latin typeface="+mn-lt"/>
                        <a:ea typeface="PMingLiU" panose="02020500000000000000" pitchFamily="18" charset="-120"/>
                        <a:cs typeface="Times New Roman" panose="02020603050405020304" pitchFamily="18" charset="0"/>
                      </a:endParaRPr>
                    </a:p>
                  </a:txBody>
                  <a:tcPr marL="68580" marR="68580" marT="0" marB="0">
                    <a:noFill/>
                  </a:tcPr>
                </a:tc>
                <a:extLst>
                  <a:ext uri="{0D108BD9-81ED-4DB2-BD59-A6C34878D82A}">
                    <a16:rowId xmlns:a16="http://schemas.microsoft.com/office/drawing/2014/main" val="2906383638"/>
                  </a:ext>
                </a:extLst>
              </a:tr>
            </a:tbl>
          </a:graphicData>
        </a:graphic>
      </p:graphicFrame>
    </p:spTree>
    <p:extLst>
      <p:ext uri="{BB962C8B-B14F-4D97-AF65-F5344CB8AC3E}">
        <p14:creationId xmlns:p14="http://schemas.microsoft.com/office/powerpoint/2010/main" val="4133764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CC9539-5E40-6745-90E1-D250EA47797B}"/>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D57F1E4F-1CFF-5643-939E-217C01CDF565}" type="slidenum">
              <a:rPr lang="en-US" sz="1900" smtClean="0"/>
              <a:pPr>
                <a:lnSpc>
                  <a:spcPct val="90000"/>
                </a:lnSpc>
                <a:spcAft>
                  <a:spcPts val="600"/>
                </a:spcAft>
              </a:pPr>
              <a:t>21</a:t>
            </a:fld>
            <a:endParaRPr lang="en-US" sz="1900"/>
          </a:p>
        </p:txBody>
      </p:sp>
      <p:graphicFrame>
        <p:nvGraphicFramePr>
          <p:cNvPr id="11" name="Table 10">
            <a:extLst>
              <a:ext uri="{FF2B5EF4-FFF2-40B4-BE49-F238E27FC236}">
                <a16:creationId xmlns:a16="http://schemas.microsoft.com/office/drawing/2014/main" id="{2697956E-DD78-4050-9970-4FF24CE47746}"/>
              </a:ext>
            </a:extLst>
          </p:cNvPr>
          <p:cNvGraphicFramePr>
            <a:graphicFrameLocks noGrp="1"/>
          </p:cNvGraphicFramePr>
          <p:nvPr>
            <p:extLst>
              <p:ext uri="{D42A27DB-BD31-4B8C-83A1-F6EECF244321}">
                <p14:modId xmlns:p14="http://schemas.microsoft.com/office/powerpoint/2010/main" val="538335904"/>
              </p:ext>
            </p:extLst>
          </p:nvPr>
        </p:nvGraphicFramePr>
        <p:xfrm>
          <a:off x="1764632" y="1152907"/>
          <a:ext cx="9303059" cy="3798600"/>
        </p:xfrm>
        <a:graphic>
          <a:graphicData uri="http://schemas.openxmlformats.org/drawingml/2006/table">
            <a:tbl>
              <a:tblPr firstRow="1" firstCol="1" bandRow="1">
                <a:tableStyleId>{5C22544A-7EE6-4342-B048-85BDC9FD1C3A}</a:tableStyleId>
              </a:tblPr>
              <a:tblGrid>
                <a:gridCol w="9303059">
                  <a:extLst>
                    <a:ext uri="{9D8B030D-6E8A-4147-A177-3AD203B41FA5}">
                      <a16:colId xmlns:a16="http://schemas.microsoft.com/office/drawing/2014/main" val="539611469"/>
                    </a:ext>
                  </a:extLst>
                </a:gridCol>
              </a:tblGrid>
              <a:tr h="3798600">
                <a:tc>
                  <a:txBody>
                    <a:bodyPr/>
                    <a:lstStyle/>
                    <a:p>
                      <a:pPr algn="just">
                        <a:lnSpc>
                          <a:spcPct val="115000"/>
                        </a:lnSpc>
                      </a:pPr>
                      <a:r>
                        <a:rPr lang="en-US" sz="2000" dirty="0">
                          <a:solidFill>
                            <a:schemeClr val="tx1"/>
                          </a:solidFill>
                          <a:effectLst/>
                        </a:rPr>
                        <a:t>Write 2-3 sentences which highlight the significance of your research:</a:t>
                      </a:r>
                    </a:p>
                    <a:p>
                      <a:pPr algn="just">
                        <a:lnSpc>
                          <a:spcPct val="115000"/>
                        </a:lnSpc>
                      </a:pPr>
                      <a:endParaRPr lang="en-US" sz="1800" dirty="0">
                        <a:solidFill>
                          <a:schemeClr val="tx1"/>
                        </a:solidFill>
                        <a:effectLst/>
                      </a:endParaRPr>
                    </a:p>
                    <a:p>
                      <a:pPr algn="just">
                        <a:lnSpc>
                          <a:spcPct val="115000"/>
                        </a:lnSpc>
                      </a:pPr>
                      <a:endParaRPr lang="en-US" sz="1800" dirty="0">
                        <a:solidFill>
                          <a:schemeClr val="tx1"/>
                        </a:solidFill>
                        <a:effectLst/>
                      </a:endParaRPr>
                    </a:p>
                    <a:p>
                      <a:pPr algn="just">
                        <a:lnSpc>
                          <a:spcPct val="115000"/>
                        </a:lnSpc>
                      </a:pPr>
                      <a:endParaRPr lang="en-US" sz="1800" dirty="0">
                        <a:solidFill>
                          <a:schemeClr val="tx1"/>
                        </a:solidFill>
                        <a:effectLst/>
                      </a:endParaRPr>
                    </a:p>
                    <a:p>
                      <a:pPr algn="just">
                        <a:lnSpc>
                          <a:spcPct val="115000"/>
                        </a:lnSpc>
                      </a:pPr>
                      <a:endParaRPr lang="en-GB" sz="1800" dirty="0">
                        <a:solidFill>
                          <a:schemeClr val="tx1"/>
                        </a:solidFill>
                        <a:effectLst/>
                      </a:endParaRPr>
                    </a:p>
                    <a:p>
                      <a:pPr algn="just">
                        <a:lnSpc>
                          <a:spcPct val="115000"/>
                        </a:lnSpc>
                      </a:pPr>
                      <a:r>
                        <a:rPr lang="en-US" sz="1800" dirty="0">
                          <a:solidFill>
                            <a:schemeClr val="tx1"/>
                          </a:solidFill>
                          <a:effectLst/>
                        </a:rPr>
                        <a:t> </a:t>
                      </a:r>
                      <a:endParaRPr lang="en-GB" sz="1800" dirty="0">
                        <a:solidFill>
                          <a:schemeClr val="tx1"/>
                        </a:solidFill>
                        <a:effectLst/>
                      </a:endParaRPr>
                    </a:p>
                    <a:p>
                      <a:pPr algn="just">
                        <a:lnSpc>
                          <a:spcPct val="115000"/>
                        </a:lnSpc>
                      </a:pPr>
                      <a:r>
                        <a:rPr lang="en-US" sz="900" dirty="0">
                          <a:effectLst/>
                        </a:rPr>
                        <a:t> </a:t>
                      </a:r>
                      <a:endParaRPr lang="en-GB" sz="1200" dirty="0">
                        <a:effectLst/>
                      </a:endParaRPr>
                    </a:p>
                    <a:p>
                      <a:pPr algn="just">
                        <a:lnSpc>
                          <a:spcPct val="115000"/>
                        </a:lnSpc>
                      </a:pPr>
                      <a:r>
                        <a:rPr lang="en-US" sz="900" dirty="0">
                          <a:effectLst/>
                        </a:rPr>
                        <a:t> </a:t>
                      </a:r>
                      <a:endParaRPr lang="en-GB" sz="1200" dirty="0">
                        <a:effectLst/>
                      </a:endParaRPr>
                    </a:p>
                    <a:p>
                      <a:pPr algn="just">
                        <a:lnSpc>
                          <a:spcPct val="115000"/>
                        </a:lnSpc>
                      </a:pPr>
                      <a:r>
                        <a:rPr lang="en-US" sz="900" dirty="0">
                          <a:effectLst/>
                        </a:rPr>
                        <a:t> </a:t>
                      </a:r>
                      <a:endParaRPr lang="en-GB" sz="1200" dirty="0">
                        <a:effectLst/>
                      </a:endParaRPr>
                    </a:p>
                    <a:p>
                      <a:pPr algn="just">
                        <a:lnSpc>
                          <a:spcPct val="115000"/>
                        </a:lnSpc>
                      </a:pPr>
                      <a:r>
                        <a:rPr lang="en-US" sz="900" dirty="0">
                          <a:effectLst/>
                        </a:rPr>
                        <a:t> </a:t>
                      </a:r>
                      <a:endParaRPr lang="en-GB" sz="1200" dirty="0">
                        <a:effectLst/>
                      </a:endParaRPr>
                    </a:p>
                    <a:p>
                      <a:pPr algn="just">
                        <a:lnSpc>
                          <a:spcPct val="115000"/>
                        </a:lnSpc>
                      </a:pPr>
                      <a:r>
                        <a:rPr lang="en-US" sz="900" dirty="0">
                          <a:effectLst/>
                        </a:rPr>
                        <a:t> </a:t>
                      </a:r>
                      <a:endParaRPr lang="en-GB" sz="1200" dirty="0">
                        <a:effectLst/>
                      </a:endParaRPr>
                    </a:p>
                    <a:p>
                      <a:pPr algn="just">
                        <a:lnSpc>
                          <a:spcPct val="115000"/>
                        </a:lnSpc>
                      </a:pPr>
                      <a:r>
                        <a:rPr lang="en-US" sz="900" dirty="0">
                          <a:effectLst/>
                        </a:rPr>
                        <a:t> </a:t>
                      </a:r>
                      <a:endParaRPr lang="en-GB" sz="1200" dirty="0">
                        <a:effectLst/>
                      </a:endParaRPr>
                    </a:p>
                    <a:p>
                      <a:pPr algn="just">
                        <a:lnSpc>
                          <a:spcPct val="115000"/>
                        </a:lnSpc>
                      </a:pPr>
                      <a:r>
                        <a:rPr lang="en-US" sz="900" dirty="0">
                          <a:effectLst/>
                        </a:rPr>
                        <a:t> </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1">
                        <a:alpha val="39000"/>
                      </a:schemeClr>
                    </a:solidFill>
                  </a:tcPr>
                </a:tc>
                <a:extLst>
                  <a:ext uri="{0D108BD9-81ED-4DB2-BD59-A6C34878D82A}">
                    <a16:rowId xmlns:a16="http://schemas.microsoft.com/office/drawing/2014/main" val="4202344044"/>
                  </a:ext>
                </a:extLst>
              </a:tr>
            </a:tbl>
          </a:graphicData>
        </a:graphic>
      </p:graphicFrame>
    </p:spTree>
    <p:extLst>
      <p:ext uri="{BB962C8B-B14F-4D97-AF65-F5344CB8AC3E}">
        <p14:creationId xmlns:p14="http://schemas.microsoft.com/office/powerpoint/2010/main" val="324535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D6483-03A1-5C30-13A2-88D283BE1CDD}"/>
              </a:ext>
            </a:extLst>
          </p:cNvPr>
          <p:cNvSpPr>
            <a:spLocks noGrp="1"/>
          </p:cNvSpPr>
          <p:nvPr>
            <p:ph type="title"/>
          </p:nvPr>
        </p:nvSpPr>
        <p:spPr>
          <a:xfrm>
            <a:off x="1890798" y="698495"/>
            <a:ext cx="4790008" cy="1280890"/>
          </a:xfrm>
        </p:spPr>
        <p:txBody>
          <a:bodyPr>
            <a:normAutofit/>
          </a:bodyPr>
          <a:lstStyle/>
          <a:p>
            <a:r>
              <a:rPr lang="en-US" b="1" dirty="0"/>
              <a:t>Poster Presentation</a:t>
            </a:r>
            <a:endParaRPr lang="en-HK" b="1" dirty="0"/>
          </a:p>
        </p:txBody>
      </p:sp>
      <p:sp>
        <p:nvSpPr>
          <p:cNvPr id="4" name="Slide Number Placeholder 3">
            <a:extLst>
              <a:ext uri="{FF2B5EF4-FFF2-40B4-BE49-F238E27FC236}">
                <a16:creationId xmlns:a16="http://schemas.microsoft.com/office/drawing/2014/main" id="{14A16F25-377A-A484-9007-E2BE15FA31F6}"/>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D57F1E4F-1CFF-5643-939E-217C01CDF565}" type="slidenum">
              <a:rPr lang="en-US" sz="1900" smtClean="0"/>
              <a:pPr>
                <a:lnSpc>
                  <a:spcPct val="90000"/>
                </a:lnSpc>
                <a:spcAft>
                  <a:spcPts val="600"/>
                </a:spcAft>
              </a:pPr>
              <a:t>22</a:t>
            </a:fld>
            <a:endParaRPr lang="en-US" sz="1900"/>
          </a:p>
        </p:txBody>
      </p:sp>
      <p:sp>
        <p:nvSpPr>
          <p:cNvPr id="3" name="Content Placeholder 2">
            <a:extLst>
              <a:ext uri="{FF2B5EF4-FFF2-40B4-BE49-F238E27FC236}">
                <a16:creationId xmlns:a16="http://schemas.microsoft.com/office/drawing/2014/main" id="{D1BB446A-6B6B-E516-04EF-41D9D7E465CE}"/>
              </a:ext>
            </a:extLst>
          </p:cNvPr>
          <p:cNvSpPr>
            <a:spLocks noGrp="1"/>
          </p:cNvSpPr>
          <p:nvPr>
            <p:ph idx="1"/>
          </p:nvPr>
        </p:nvSpPr>
        <p:spPr>
          <a:xfrm>
            <a:off x="1503196" y="1676400"/>
            <a:ext cx="6015944" cy="4708071"/>
          </a:xfrm>
        </p:spPr>
        <p:txBody>
          <a:bodyPr>
            <a:normAutofit fontScale="70000" lnSpcReduction="20000"/>
          </a:bodyPr>
          <a:lstStyle/>
          <a:p>
            <a:pPr marL="0" indent="0">
              <a:lnSpc>
                <a:spcPct val="150000"/>
              </a:lnSpc>
              <a:buNone/>
            </a:pPr>
            <a:r>
              <a:rPr lang="en-HK" sz="2400" dirty="0"/>
              <a:t>Poster presentations are an integral part of academic communication, allowing researchers to </a:t>
            </a:r>
            <a:r>
              <a:rPr lang="en-HK" sz="2400" b="1" dirty="0"/>
              <a:t>visually convey their work in a concise and engaging manner</a:t>
            </a:r>
            <a:r>
              <a:rPr lang="en-HK" sz="2400" dirty="0"/>
              <a:t>. This format combines </a:t>
            </a:r>
            <a:r>
              <a:rPr lang="en-HK" sz="2400" b="1" dirty="0"/>
              <a:t>elements of graphic design and verbal presentation</a:t>
            </a:r>
            <a:r>
              <a:rPr lang="en-HK" sz="2400" dirty="0"/>
              <a:t>, enabling you to showcase your research findings to </a:t>
            </a:r>
            <a:r>
              <a:rPr lang="en-HK" sz="2400" b="1" dirty="0"/>
              <a:t>a diverse audience</a:t>
            </a:r>
            <a:r>
              <a:rPr lang="en-HK" sz="2400" dirty="0"/>
              <a:t>. A well-designed poster captures attention and facilitates discussion, making it an effective tool for networking and receiving feedback. In the following tasks, you will learn how to create compelling posters that not only highlight your research but also </a:t>
            </a:r>
            <a:r>
              <a:rPr lang="en-HK" sz="2400" b="1" dirty="0"/>
              <a:t>engage viewers </a:t>
            </a:r>
            <a:r>
              <a:rPr lang="en-HK" sz="2400" dirty="0"/>
              <a:t>and </a:t>
            </a:r>
            <a:r>
              <a:rPr lang="en-HK" sz="2400" b="1" dirty="0"/>
              <a:t>foster meaningful interactions</a:t>
            </a:r>
            <a:r>
              <a:rPr lang="en-HK" sz="2400" dirty="0"/>
              <a:t>.</a:t>
            </a:r>
          </a:p>
          <a:p>
            <a:pPr marL="0" indent="0">
              <a:lnSpc>
                <a:spcPct val="90000"/>
              </a:lnSpc>
              <a:buNone/>
            </a:pPr>
            <a:endParaRPr lang="en-HK" sz="1700" dirty="0"/>
          </a:p>
        </p:txBody>
      </p:sp>
      <p:pic>
        <p:nvPicPr>
          <p:cNvPr id="6" name="Picture 5">
            <a:extLst>
              <a:ext uri="{FF2B5EF4-FFF2-40B4-BE49-F238E27FC236}">
                <a16:creationId xmlns:a16="http://schemas.microsoft.com/office/drawing/2014/main" id="{641CAD39-9B54-44C6-B806-7F640A0BFA66}"/>
              </a:ext>
            </a:extLst>
          </p:cNvPr>
          <p:cNvPicPr>
            <a:picLocks noChangeAspect="1"/>
          </p:cNvPicPr>
          <p:nvPr/>
        </p:nvPicPr>
        <p:blipFill>
          <a:blip r:embed="rId2"/>
          <a:stretch>
            <a:fillRect/>
          </a:stretch>
        </p:blipFill>
        <p:spPr>
          <a:xfrm>
            <a:off x="7364186" y="2395497"/>
            <a:ext cx="4512129" cy="3008086"/>
          </a:xfrm>
          <a:prstGeom prst="rect">
            <a:avLst/>
          </a:prstGeom>
        </p:spPr>
      </p:pic>
    </p:spTree>
    <p:extLst>
      <p:ext uri="{BB962C8B-B14F-4D97-AF65-F5344CB8AC3E}">
        <p14:creationId xmlns:p14="http://schemas.microsoft.com/office/powerpoint/2010/main" val="1083447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8BD42-36CA-DB8B-E58C-6220CBFAD676}"/>
              </a:ext>
            </a:extLst>
          </p:cNvPr>
          <p:cNvSpPr>
            <a:spLocks noGrp="1"/>
          </p:cNvSpPr>
          <p:nvPr>
            <p:ph type="title"/>
          </p:nvPr>
        </p:nvSpPr>
        <p:spPr>
          <a:xfrm>
            <a:off x="1642013" y="329899"/>
            <a:ext cx="8911687" cy="1280890"/>
          </a:xfrm>
        </p:spPr>
        <p:txBody>
          <a:bodyPr/>
          <a:lstStyle/>
          <a:p>
            <a:r>
              <a:rPr lang="en-US" dirty="0"/>
              <a:t>Task 6</a:t>
            </a:r>
            <a:endParaRPr lang="en-HK" dirty="0"/>
          </a:p>
        </p:txBody>
      </p:sp>
      <p:sp>
        <p:nvSpPr>
          <p:cNvPr id="3" name="Content Placeholder 2">
            <a:extLst>
              <a:ext uri="{FF2B5EF4-FFF2-40B4-BE49-F238E27FC236}">
                <a16:creationId xmlns:a16="http://schemas.microsoft.com/office/drawing/2014/main" id="{448441B9-7F44-DF0D-0772-0DA52FC242E8}"/>
              </a:ext>
            </a:extLst>
          </p:cNvPr>
          <p:cNvSpPr>
            <a:spLocks noGrp="1"/>
          </p:cNvSpPr>
          <p:nvPr>
            <p:ph idx="1"/>
          </p:nvPr>
        </p:nvSpPr>
        <p:spPr>
          <a:xfrm>
            <a:off x="1638300" y="1152906"/>
            <a:ext cx="8915400" cy="4904993"/>
          </a:xfrm>
        </p:spPr>
        <p:txBody>
          <a:bodyPr>
            <a:normAutofit/>
          </a:bodyPr>
          <a:lstStyle/>
          <a:p>
            <a:pPr marL="0" indent="0">
              <a:buNone/>
            </a:pPr>
            <a:r>
              <a:rPr lang="en-HK" sz="2000" dirty="0"/>
              <a:t>Read the following examples of posters. Discuss in small groups. </a:t>
            </a:r>
          </a:p>
          <a:p>
            <a:pPr marL="0" indent="0">
              <a:buNone/>
            </a:pPr>
            <a:endParaRPr lang="en-HK" sz="2000" dirty="0"/>
          </a:p>
          <a:p>
            <a:pPr lvl="0">
              <a:buFont typeface="+mj-lt"/>
              <a:buAutoNum type="arabicPeriod"/>
            </a:pPr>
            <a:r>
              <a:rPr lang="en-HK" sz="2000" dirty="0"/>
              <a:t>What information is typically included in a poster for presentation at international conferences? </a:t>
            </a:r>
          </a:p>
          <a:p>
            <a:pPr marL="0" indent="0">
              <a:buNone/>
            </a:pPr>
            <a:endParaRPr lang="en-HK" dirty="0"/>
          </a:p>
          <a:p>
            <a:pPr marL="0" indent="0">
              <a:buNone/>
            </a:pPr>
            <a:endParaRPr lang="en-HK" dirty="0"/>
          </a:p>
          <a:p>
            <a:pPr marL="0" indent="0">
              <a:buNone/>
            </a:pPr>
            <a:endParaRPr lang="en-HK" dirty="0"/>
          </a:p>
          <a:p>
            <a:pPr>
              <a:buFont typeface="+mj-lt"/>
              <a:buAutoNum type="arabicPeriod" startAt="2"/>
            </a:pPr>
            <a:r>
              <a:rPr lang="en-HK" dirty="0"/>
              <a:t>Which poster do you think presents the key research information most effectively? Why?</a:t>
            </a:r>
          </a:p>
          <a:p>
            <a:pPr>
              <a:buFont typeface="+mj-lt"/>
              <a:buAutoNum type="arabicPeriod" startAt="3"/>
            </a:pPr>
            <a:r>
              <a:rPr lang="en-HK" dirty="0"/>
              <a:t>What are some design principles that should be taken into considerations when preparing a poster for presentation at international conferences?</a:t>
            </a:r>
          </a:p>
          <a:p>
            <a:pPr marL="0" indent="0">
              <a:buNone/>
            </a:pPr>
            <a:endParaRPr lang="en-HK" dirty="0"/>
          </a:p>
          <a:p>
            <a:pPr marL="0" indent="0">
              <a:buNone/>
            </a:pPr>
            <a:endParaRPr lang="en-HK" dirty="0"/>
          </a:p>
        </p:txBody>
      </p:sp>
      <p:sp>
        <p:nvSpPr>
          <p:cNvPr id="4" name="Slide Number Placeholder 3">
            <a:extLst>
              <a:ext uri="{FF2B5EF4-FFF2-40B4-BE49-F238E27FC236}">
                <a16:creationId xmlns:a16="http://schemas.microsoft.com/office/drawing/2014/main" id="{AF78002C-7CB7-C371-CE8E-4D50B34C1163}"/>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
        <p:nvSpPr>
          <p:cNvPr id="5" name="TextBox 4">
            <a:extLst>
              <a:ext uri="{FF2B5EF4-FFF2-40B4-BE49-F238E27FC236}">
                <a16:creationId xmlns:a16="http://schemas.microsoft.com/office/drawing/2014/main" id="{C6E143CA-6E7A-DB5B-6F32-ED2065669CB9}"/>
              </a:ext>
            </a:extLst>
          </p:cNvPr>
          <p:cNvSpPr txBox="1"/>
          <p:nvPr/>
        </p:nvSpPr>
        <p:spPr>
          <a:xfrm>
            <a:off x="1899557" y="2911014"/>
            <a:ext cx="8850235" cy="923330"/>
          </a:xfrm>
          <a:prstGeom prst="rect">
            <a:avLst/>
          </a:prstGeom>
          <a:noFill/>
        </p:spPr>
        <p:txBody>
          <a:bodyPr wrap="square" rtlCol="0">
            <a:spAutoFit/>
          </a:bodyPr>
          <a:lstStyle/>
          <a:p>
            <a:r>
              <a:rPr lang="en-HK" dirty="0">
                <a:solidFill>
                  <a:srgbClr val="0070C0"/>
                </a:solidFill>
              </a:rPr>
              <a:t>Title, author(s) and affiliation(s), introduction/background, objectives/aims, methods/methodology, results/findings, discussion/interpretation, conclusion, references, acknowledgements, contact information, visuals and layout</a:t>
            </a:r>
          </a:p>
        </p:txBody>
      </p:sp>
      <p:sp>
        <p:nvSpPr>
          <p:cNvPr id="6" name="TextBox 5">
            <a:extLst>
              <a:ext uri="{FF2B5EF4-FFF2-40B4-BE49-F238E27FC236}">
                <a16:creationId xmlns:a16="http://schemas.microsoft.com/office/drawing/2014/main" id="{89CFF068-D510-A026-924D-B255BF415077}"/>
              </a:ext>
            </a:extLst>
          </p:cNvPr>
          <p:cNvSpPr txBox="1"/>
          <p:nvPr/>
        </p:nvSpPr>
        <p:spPr>
          <a:xfrm>
            <a:off x="1899557" y="5319235"/>
            <a:ext cx="8850235" cy="1477328"/>
          </a:xfrm>
          <a:prstGeom prst="rect">
            <a:avLst/>
          </a:prstGeom>
          <a:noFill/>
        </p:spPr>
        <p:txBody>
          <a:bodyPr wrap="square" rtlCol="0">
            <a:spAutoFit/>
          </a:bodyPr>
          <a:lstStyle/>
          <a:p>
            <a:r>
              <a:rPr lang="en-HK" dirty="0">
                <a:solidFill>
                  <a:srgbClr val="0070C0"/>
                </a:solidFill>
              </a:rPr>
              <a:t>Clarity and simplicity, logical layout, readable fonts, effective use of colour, visual hierarchy (emphasize important elements using size, boldness, or </a:t>
            </a:r>
            <a:r>
              <a:rPr lang="en-HK" dirty="0" err="1">
                <a:solidFill>
                  <a:srgbClr val="0070C0"/>
                </a:solidFill>
              </a:rPr>
              <a:t>color</a:t>
            </a:r>
            <a:r>
              <a:rPr lang="en-HK" dirty="0">
                <a:solidFill>
                  <a:srgbClr val="0070C0"/>
                </a:solidFill>
              </a:rPr>
              <a:t> to draw attention), high quality visuals, consistent style, adequate white space, balanced content, accessibility (ensure the content is accessible to a diverse international audience)</a:t>
            </a:r>
          </a:p>
        </p:txBody>
      </p:sp>
    </p:spTree>
    <p:extLst>
      <p:ext uri="{BB962C8B-B14F-4D97-AF65-F5344CB8AC3E}">
        <p14:creationId xmlns:p14="http://schemas.microsoft.com/office/powerpoint/2010/main" val="289074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29B1E-7ECB-26DA-6783-6D9BD077044B}"/>
              </a:ext>
            </a:extLst>
          </p:cNvPr>
          <p:cNvSpPr>
            <a:spLocks noGrp="1"/>
          </p:cNvSpPr>
          <p:nvPr>
            <p:ph type="title"/>
          </p:nvPr>
        </p:nvSpPr>
        <p:spPr>
          <a:xfrm>
            <a:off x="1640156" y="243109"/>
            <a:ext cx="8911687" cy="1280890"/>
          </a:xfrm>
        </p:spPr>
        <p:txBody>
          <a:bodyPr>
            <a:normAutofit fontScale="90000"/>
          </a:bodyPr>
          <a:lstStyle/>
          <a:p>
            <a:r>
              <a:rPr lang="en-US" sz="2200" b="1" dirty="0"/>
              <a:t>Example 1</a:t>
            </a:r>
            <a:br>
              <a:rPr lang="en-US" sz="2200" dirty="0"/>
            </a:br>
            <a:r>
              <a:rPr lang="en-HK" sz="2200" u="sng" dirty="0" err="1">
                <a:hlinkClick r:id="rId2"/>
              </a:rPr>
              <a:t>NeurIPS</a:t>
            </a:r>
            <a:r>
              <a:rPr lang="en-HK" sz="2200" u="sng" dirty="0">
                <a:hlinkClick r:id="rId2"/>
              </a:rPr>
              <a:t> Poster Counterfactual Fairness with Partially Known Causal Graph</a:t>
            </a:r>
            <a:br>
              <a:rPr lang="en-HK" dirty="0"/>
            </a:br>
            <a:endParaRPr lang="en-HK" dirty="0"/>
          </a:p>
        </p:txBody>
      </p:sp>
      <p:sp>
        <p:nvSpPr>
          <p:cNvPr id="3" name="Content Placeholder 2">
            <a:extLst>
              <a:ext uri="{FF2B5EF4-FFF2-40B4-BE49-F238E27FC236}">
                <a16:creationId xmlns:a16="http://schemas.microsoft.com/office/drawing/2014/main" id="{8D94A7A3-7831-154F-7F3A-015ED66B6D65}"/>
              </a:ext>
            </a:extLst>
          </p:cNvPr>
          <p:cNvSpPr>
            <a:spLocks noGrp="1"/>
          </p:cNvSpPr>
          <p:nvPr>
            <p:ph idx="1"/>
          </p:nvPr>
        </p:nvSpPr>
        <p:spPr>
          <a:xfrm>
            <a:off x="1968726" y="2133600"/>
            <a:ext cx="8915400" cy="3777622"/>
          </a:xfrm>
        </p:spPr>
        <p:txBody>
          <a:bodyPr/>
          <a:lstStyle/>
          <a:p>
            <a:endParaRPr lang="en-HK"/>
          </a:p>
        </p:txBody>
      </p:sp>
      <p:sp>
        <p:nvSpPr>
          <p:cNvPr id="4" name="Slide Number Placeholder 3">
            <a:extLst>
              <a:ext uri="{FF2B5EF4-FFF2-40B4-BE49-F238E27FC236}">
                <a16:creationId xmlns:a16="http://schemas.microsoft.com/office/drawing/2014/main" id="{DF2B7166-8EA5-F331-DC07-A3A519D05372}"/>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5" name="Picture 4" descr="A close-up of a poster&#10;&#10;AI-generated content may be incorrect.">
            <a:extLst>
              <a:ext uri="{FF2B5EF4-FFF2-40B4-BE49-F238E27FC236}">
                <a16:creationId xmlns:a16="http://schemas.microsoft.com/office/drawing/2014/main" id="{22DFFCD6-8DB7-801D-620A-E5B47BB1A0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54425" y="1523999"/>
            <a:ext cx="7942717" cy="5295145"/>
          </a:xfrm>
          <a:prstGeom prst="rect">
            <a:avLst/>
          </a:prstGeom>
          <a:noFill/>
          <a:ln>
            <a:noFill/>
          </a:ln>
        </p:spPr>
      </p:pic>
    </p:spTree>
    <p:extLst>
      <p:ext uri="{BB962C8B-B14F-4D97-AF65-F5344CB8AC3E}">
        <p14:creationId xmlns:p14="http://schemas.microsoft.com/office/powerpoint/2010/main" val="1994206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1E04C-A003-D687-01AF-95B85012EB57}"/>
              </a:ext>
            </a:extLst>
          </p:cNvPr>
          <p:cNvSpPr>
            <a:spLocks noGrp="1"/>
          </p:cNvSpPr>
          <p:nvPr>
            <p:ph type="title"/>
          </p:nvPr>
        </p:nvSpPr>
        <p:spPr>
          <a:xfrm>
            <a:off x="1662197" y="512462"/>
            <a:ext cx="3236375" cy="1280890"/>
          </a:xfrm>
        </p:spPr>
        <p:txBody>
          <a:bodyPr>
            <a:noAutofit/>
          </a:bodyPr>
          <a:lstStyle/>
          <a:p>
            <a:r>
              <a:rPr lang="en-HK" sz="2000" b="1" dirty="0"/>
              <a:t>Example 2:</a:t>
            </a:r>
            <a:br>
              <a:rPr lang="en-HK" sz="2000" dirty="0"/>
            </a:br>
            <a:r>
              <a:rPr lang="en-HK" sz="2000" u="sng" dirty="0">
                <a:hlinkClick r:id="rId2"/>
              </a:rPr>
              <a:t>"What Do We Think About Birth Order?" by Jessica Garcia</a:t>
            </a:r>
            <a:br>
              <a:rPr lang="en-HK" sz="2000" dirty="0"/>
            </a:br>
            <a:endParaRPr lang="en-HK" sz="2000" dirty="0"/>
          </a:p>
        </p:txBody>
      </p:sp>
      <p:sp>
        <p:nvSpPr>
          <p:cNvPr id="3" name="Content Placeholder 2">
            <a:extLst>
              <a:ext uri="{FF2B5EF4-FFF2-40B4-BE49-F238E27FC236}">
                <a16:creationId xmlns:a16="http://schemas.microsoft.com/office/drawing/2014/main" id="{28356E9B-3481-1616-A377-8C1E6D0E34DE}"/>
              </a:ext>
            </a:extLst>
          </p:cNvPr>
          <p:cNvSpPr>
            <a:spLocks noGrp="1"/>
          </p:cNvSpPr>
          <p:nvPr>
            <p:ph idx="1"/>
          </p:nvPr>
        </p:nvSpPr>
        <p:spPr/>
        <p:txBody>
          <a:bodyPr/>
          <a:lstStyle/>
          <a:p>
            <a:endParaRPr lang="en-HK"/>
          </a:p>
        </p:txBody>
      </p:sp>
      <p:sp>
        <p:nvSpPr>
          <p:cNvPr id="4" name="Slide Number Placeholder 3">
            <a:extLst>
              <a:ext uri="{FF2B5EF4-FFF2-40B4-BE49-F238E27FC236}">
                <a16:creationId xmlns:a16="http://schemas.microsoft.com/office/drawing/2014/main" id="{E0CC8F76-A2F0-8EC7-BF9E-5ACCB535B00F}"/>
              </a:ext>
            </a:extLst>
          </p:cNvPr>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5" name="Picture 4" descr="A poster with text and graphics&#10;&#10;AI-generated content may be incorrect.">
            <a:extLst>
              <a:ext uri="{FF2B5EF4-FFF2-40B4-BE49-F238E27FC236}">
                <a16:creationId xmlns:a16="http://schemas.microsoft.com/office/drawing/2014/main" id="{2A57558C-151C-AD87-009A-1D95D98890FF}"/>
              </a:ext>
            </a:extLst>
          </p:cNvPr>
          <p:cNvPicPr>
            <a:picLocks noChangeAspect="1"/>
          </p:cNvPicPr>
          <p:nvPr/>
        </p:nvPicPr>
        <p:blipFill>
          <a:blip r:embed="rId3"/>
          <a:stretch>
            <a:fillRect/>
          </a:stretch>
        </p:blipFill>
        <p:spPr>
          <a:xfrm>
            <a:off x="4836389" y="139575"/>
            <a:ext cx="6668223" cy="6578850"/>
          </a:xfrm>
          <a:prstGeom prst="rect">
            <a:avLst/>
          </a:prstGeom>
        </p:spPr>
      </p:pic>
    </p:spTree>
    <p:extLst>
      <p:ext uri="{BB962C8B-B14F-4D97-AF65-F5344CB8AC3E}">
        <p14:creationId xmlns:p14="http://schemas.microsoft.com/office/powerpoint/2010/main" val="1781262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B372-EFC9-B76B-D4CF-E19F4D68B632}"/>
              </a:ext>
            </a:extLst>
          </p:cNvPr>
          <p:cNvSpPr>
            <a:spLocks noGrp="1"/>
          </p:cNvSpPr>
          <p:nvPr>
            <p:ph type="title"/>
          </p:nvPr>
        </p:nvSpPr>
        <p:spPr>
          <a:xfrm>
            <a:off x="1607499" y="488268"/>
            <a:ext cx="4270787" cy="1280890"/>
          </a:xfrm>
        </p:spPr>
        <p:txBody>
          <a:bodyPr>
            <a:noAutofit/>
          </a:bodyPr>
          <a:lstStyle/>
          <a:p>
            <a:r>
              <a:rPr lang="en-HK" sz="2000" b="1" dirty="0"/>
              <a:t>Example 3: </a:t>
            </a:r>
            <a:br>
              <a:rPr lang="en-HK" sz="2000" dirty="0"/>
            </a:br>
            <a:r>
              <a:rPr lang="en-HK" sz="2000" u="sng" dirty="0">
                <a:hlinkClick r:id="rId2"/>
              </a:rPr>
              <a:t>Group02 poster - ISSS608-Visual Analytics and Applications</a:t>
            </a:r>
            <a:br>
              <a:rPr lang="en-HK" sz="2000" dirty="0"/>
            </a:br>
            <a:endParaRPr lang="en-HK" sz="2000" dirty="0"/>
          </a:p>
        </p:txBody>
      </p:sp>
      <p:sp>
        <p:nvSpPr>
          <p:cNvPr id="3" name="Content Placeholder 2">
            <a:extLst>
              <a:ext uri="{FF2B5EF4-FFF2-40B4-BE49-F238E27FC236}">
                <a16:creationId xmlns:a16="http://schemas.microsoft.com/office/drawing/2014/main" id="{8703DEE0-8B37-555E-78D6-FAAD6BCFD8D5}"/>
              </a:ext>
            </a:extLst>
          </p:cNvPr>
          <p:cNvSpPr>
            <a:spLocks noGrp="1"/>
          </p:cNvSpPr>
          <p:nvPr>
            <p:ph idx="1"/>
          </p:nvPr>
        </p:nvSpPr>
        <p:spPr/>
        <p:txBody>
          <a:bodyPr/>
          <a:lstStyle/>
          <a:p>
            <a:endParaRPr lang="en-HK"/>
          </a:p>
        </p:txBody>
      </p:sp>
      <p:sp>
        <p:nvSpPr>
          <p:cNvPr id="4" name="Slide Number Placeholder 3">
            <a:extLst>
              <a:ext uri="{FF2B5EF4-FFF2-40B4-BE49-F238E27FC236}">
                <a16:creationId xmlns:a16="http://schemas.microsoft.com/office/drawing/2014/main" id="{0E8D8C76-7691-7381-4594-FCBB0E64D51D}"/>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5" name="Picture 4" descr="A close-up of a newspaper&#10;&#10;AI-generated content may be incorrect.">
            <a:extLst>
              <a:ext uri="{FF2B5EF4-FFF2-40B4-BE49-F238E27FC236}">
                <a16:creationId xmlns:a16="http://schemas.microsoft.com/office/drawing/2014/main" id="{3FCEA865-302F-415A-2D9A-6006F5D8179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8285" y="123825"/>
            <a:ext cx="4706215" cy="6664631"/>
          </a:xfrm>
          <a:prstGeom prst="rect">
            <a:avLst/>
          </a:prstGeom>
          <a:noFill/>
          <a:ln>
            <a:noFill/>
          </a:ln>
        </p:spPr>
      </p:pic>
    </p:spTree>
    <p:extLst>
      <p:ext uri="{BB962C8B-B14F-4D97-AF65-F5344CB8AC3E}">
        <p14:creationId xmlns:p14="http://schemas.microsoft.com/office/powerpoint/2010/main" val="31769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D64DF-19AC-029C-0615-E148D7284B59}"/>
              </a:ext>
            </a:extLst>
          </p:cNvPr>
          <p:cNvSpPr>
            <a:spLocks noGrp="1"/>
          </p:cNvSpPr>
          <p:nvPr>
            <p:ph type="title"/>
          </p:nvPr>
        </p:nvSpPr>
        <p:spPr>
          <a:xfrm>
            <a:off x="1640156" y="306333"/>
            <a:ext cx="8911687" cy="1280890"/>
          </a:xfrm>
        </p:spPr>
        <p:txBody>
          <a:bodyPr>
            <a:noAutofit/>
          </a:bodyPr>
          <a:lstStyle/>
          <a:p>
            <a:r>
              <a:rPr lang="en-HK" sz="1600" b="1" dirty="0"/>
              <a:t>Example 4:</a:t>
            </a:r>
            <a:br>
              <a:rPr lang="en-HK" sz="1600" dirty="0"/>
            </a:br>
            <a:r>
              <a:rPr lang="en-HK" sz="1600" u="sng" dirty="0">
                <a:hlinkClick r:id="rId2"/>
              </a:rPr>
              <a:t>Poster Examples - Designing Research Posters - Research Guides at University of Colorado </a:t>
            </a:r>
            <a:r>
              <a:rPr lang="en-HK" sz="1600" u="sng" dirty="0" err="1">
                <a:hlinkClick r:id="rId2"/>
              </a:rPr>
              <a:t>Colorado</a:t>
            </a:r>
            <a:r>
              <a:rPr lang="en-HK" sz="1600" u="sng" dirty="0">
                <a:hlinkClick r:id="rId2"/>
              </a:rPr>
              <a:t> Springs</a:t>
            </a:r>
            <a:br>
              <a:rPr lang="en-HK" sz="1600" dirty="0"/>
            </a:br>
            <a:endParaRPr lang="en-HK" sz="1600" dirty="0"/>
          </a:p>
        </p:txBody>
      </p:sp>
      <p:sp>
        <p:nvSpPr>
          <p:cNvPr id="3" name="Content Placeholder 2">
            <a:extLst>
              <a:ext uri="{FF2B5EF4-FFF2-40B4-BE49-F238E27FC236}">
                <a16:creationId xmlns:a16="http://schemas.microsoft.com/office/drawing/2014/main" id="{CEA46B0A-C0A5-E3A7-3321-E277BEE1AEC7}"/>
              </a:ext>
            </a:extLst>
          </p:cNvPr>
          <p:cNvSpPr>
            <a:spLocks noGrp="1"/>
          </p:cNvSpPr>
          <p:nvPr>
            <p:ph idx="1"/>
          </p:nvPr>
        </p:nvSpPr>
        <p:spPr/>
        <p:txBody>
          <a:bodyPr/>
          <a:lstStyle/>
          <a:p>
            <a:endParaRPr lang="en-HK"/>
          </a:p>
        </p:txBody>
      </p:sp>
      <p:sp>
        <p:nvSpPr>
          <p:cNvPr id="4" name="Slide Number Placeholder 3">
            <a:extLst>
              <a:ext uri="{FF2B5EF4-FFF2-40B4-BE49-F238E27FC236}">
                <a16:creationId xmlns:a16="http://schemas.microsoft.com/office/drawing/2014/main" id="{2FCD97CA-448B-5524-3A51-68D1E5BBF17E}"/>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5" name="Picture 4" descr="A close-up of a poster&#10;&#10;AI-generated content may be incorrect.">
            <a:extLst>
              <a:ext uri="{FF2B5EF4-FFF2-40B4-BE49-F238E27FC236}">
                <a16:creationId xmlns:a16="http://schemas.microsoft.com/office/drawing/2014/main" id="{6EC983D7-1564-7853-A29E-213A9AA1E42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4102" y="1304517"/>
            <a:ext cx="7186612" cy="5390700"/>
          </a:xfrm>
          <a:prstGeom prst="rect">
            <a:avLst/>
          </a:prstGeom>
          <a:noFill/>
          <a:ln>
            <a:noFill/>
          </a:ln>
        </p:spPr>
      </p:pic>
    </p:spTree>
    <p:extLst>
      <p:ext uri="{BB962C8B-B14F-4D97-AF65-F5344CB8AC3E}">
        <p14:creationId xmlns:p14="http://schemas.microsoft.com/office/powerpoint/2010/main" val="2287577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BCE9C-7F5A-2919-EFF0-69BF46971C8D}"/>
              </a:ext>
            </a:extLst>
          </p:cNvPr>
          <p:cNvSpPr>
            <a:spLocks noGrp="1"/>
          </p:cNvSpPr>
          <p:nvPr>
            <p:ph type="title"/>
          </p:nvPr>
        </p:nvSpPr>
        <p:spPr>
          <a:xfrm>
            <a:off x="1640156" y="147337"/>
            <a:ext cx="8911687" cy="1280890"/>
          </a:xfrm>
        </p:spPr>
        <p:txBody>
          <a:bodyPr>
            <a:noAutofit/>
          </a:bodyPr>
          <a:lstStyle/>
          <a:p>
            <a:r>
              <a:rPr lang="en-HK" sz="1600" b="1" dirty="0"/>
              <a:t>Example 5:</a:t>
            </a:r>
            <a:br>
              <a:rPr lang="en-HK" sz="1600" dirty="0"/>
            </a:br>
            <a:r>
              <a:rPr lang="en-HK" sz="1600" u="sng" dirty="0">
                <a:hlinkClick r:id="rId2"/>
              </a:rPr>
              <a:t>Poster Examples - Designing Research Posters - Research Guides at University of Colorado </a:t>
            </a:r>
            <a:r>
              <a:rPr lang="en-HK" sz="1600" u="sng" dirty="0" err="1">
                <a:hlinkClick r:id="rId2"/>
              </a:rPr>
              <a:t>Colorado</a:t>
            </a:r>
            <a:r>
              <a:rPr lang="en-HK" sz="1600" u="sng" dirty="0">
                <a:hlinkClick r:id="rId2"/>
              </a:rPr>
              <a:t> Springs</a:t>
            </a:r>
            <a:br>
              <a:rPr lang="en-HK" sz="1600" dirty="0"/>
            </a:br>
            <a:endParaRPr lang="en-HK" sz="1600" dirty="0"/>
          </a:p>
        </p:txBody>
      </p:sp>
      <p:sp>
        <p:nvSpPr>
          <p:cNvPr id="3" name="Content Placeholder 2">
            <a:extLst>
              <a:ext uri="{FF2B5EF4-FFF2-40B4-BE49-F238E27FC236}">
                <a16:creationId xmlns:a16="http://schemas.microsoft.com/office/drawing/2014/main" id="{C9D667FE-5E79-BDD5-EE81-1687E667D50D}"/>
              </a:ext>
            </a:extLst>
          </p:cNvPr>
          <p:cNvSpPr>
            <a:spLocks noGrp="1"/>
          </p:cNvSpPr>
          <p:nvPr>
            <p:ph idx="1"/>
          </p:nvPr>
        </p:nvSpPr>
        <p:spPr/>
        <p:txBody>
          <a:bodyPr/>
          <a:lstStyle/>
          <a:p>
            <a:endParaRPr lang="en-HK" dirty="0"/>
          </a:p>
        </p:txBody>
      </p:sp>
      <p:sp>
        <p:nvSpPr>
          <p:cNvPr id="4" name="Slide Number Placeholder 3">
            <a:extLst>
              <a:ext uri="{FF2B5EF4-FFF2-40B4-BE49-F238E27FC236}">
                <a16:creationId xmlns:a16="http://schemas.microsoft.com/office/drawing/2014/main" id="{55C83E2F-DCF6-637D-8F8A-D545068573E7}"/>
              </a:ext>
            </a:extLst>
          </p:cNvPr>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5" name="Picture 4" descr="A close-up of a presentation&#10;&#10;AI-generated content may be incorrect.">
            <a:extLst>
              <a:ext uri="{FF2B5EF4-FFF2-40B4-BE49-F238E27FC236}">
                <a16:creationId xmlns:a16="http://schemas.microsoft.com/office/drawing/2014/main" id="{753EBC77-EB20-B387-C96C-598CF6C1924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8249" y="1141380"/>
            <a:ext cx="7426379" cy="5569283"/>
          </a:xfrm>
          <a:prstGeom prst="rect">
            <a:avLst/>
          </a:prstGeom>
          <a:noFill/>
          <a:ln>
            <a:noFill/>
          </a:ln>
        </p:spPr>
      </p:pic>
    </p:spTree>
    <p:extLst>
      <p:ext uri="{BB962C8B-B14F-4D97-AF65-F5344CB8AC3E}">
        <p14:creationId xmlns:p14="http://schemas.microsoft.com/office/powerpoint/2010/main" val="1465205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44CB-CE3B-AF9F-11B6-D7D9809991B3}"/>
              </a:ext>
            </a:extLst>
          </p:cNvPr>
          <p:cNvSpPr>
            <a:spLocks noGrp="1"/>
          </p:cNvSpPr>
          <p:nvPr>
            <p:ph type="title"/>
          </p:nvPr>
        </p:nvSpPr>
        <p:spPr>
          <a:xfrm>
            <a:off x="1658484" y="147337"/>
            <a:ext cx="8911687" cy="1280890"/>
          </a:xfrm>
        </p:spPr>
        <p:txBody>
          <a:bodyPr/>
          <a:lstStyle/>
          <a:p>
            <a:r>
              <a:rPr lang="en-US" dirty="0"/>
              <a:t>Task 7</a:t>
            </a:r>
            <a:endParaRPr lang="en-HK" dirty="0"/>
          </a:p>
        </p:txBody>
      </p:sp>
      <p:sp>
        <p:nvSpPr>
          <p:cNvPr id="3" name="Content Placeholder 2">
            <a:extLst>
              <a:ext uri="{FF2B5EF4-FFF2-40B4-BE49-F238E27FC236}">
                <a16:creationId xmlns:a16="http://schemas.microsoft.com/office/drawing/2014/main" id="{ABFF5F13-7543-AE45-4E8D-3CC1392A975F}"/>
              </a:ext>
            </a:extLst>
          </p:cNvPr>
          <p:cNvSpPr>
            <a:spLocks noGrp="1"/>
          </p:cNvSpPr>
          <p:nvPr>
            <p:ph idx="1"/>
          </p:nvPr>
        </p:nvSpPr>
        <p:spPr>
          <a:xfrm>
            <a:off x="1658484" y="970344"/>
            <a:ext cx="9363302" cy="4904014"/>
          </a:xfrm>
        </p:spPr>
        <p:txBody>
          <a:bodyPr>
            <a:normAutofit fontScale="92500" lnSpcReduction="10000"/>
          </a:bodyPr>
          <a:lstStyle/>
          <a:p>
            <a:pPr marL="0" indent="0">
              <a:buNone/>
            </a:pPr>
            <a:r>
              <a:rPr lang="en-HK" dirty="0"/>
              <a:t>Watch this video </a:t>
            </a:r>
            <a:r>
              <a:rPr lang="en-HK" u="sng" dirty="0">
                <a:hlinkClick r:id="rId2"/>
              </a:rPr>
              <a:t>Giving an Effective Poster Presentation</a:t>
            </a:r>
            <a:r>
              <a:rPr lang="en-HK" dirty="0"/>
              <a:t> about giving poster presentations at international conferences. Answer the following questions:</a:t>
            </a:r>
          </a:p>
          <a:p>
            <a:endParaRPr lang="en-HK" dirty="0"/>
          </a:p>
          <a:p>
            <a:pPr lvl="0">
              <a:buFont typeface="+mj-lt"/>
              <a:buAutoNum type="arabicPeriod"/>
            </a:pPr>
            <a:r>
              <a:rPr lang="en-HK" dirty="0"/>
              <a:t>What are the Dos and Don’ts in a poster presentation?</a:t>
            </a:r>
          </a:p>
          <a:p>
            <a:pPr lvl="0">
              <a:buFont typeface="+mj-lt"/>
              <a:buAutoNum type="arabicPeriod"/>
            </a:pPr>
            <a:endParaRPr lang="en-HK" dirty="0"/>
          </a:p>
          <a:p>
            <a:pPr lvl="0">
              <a:buFont typeface="+mj-lt"/>
              <a:buAutoNum type="arabicPeriod"/>
            </a:pPr>
            <a:endParaRPr lang="en-HK" dirty="0"/>
          </a:p>
          <a:p>
            <a:pPr lvl="0">
              <a:buFont typeface="+mj-lt"/>
              <a:buAutoNum type="arabicPeriod"/>
            </a:pPr>
            <a:endParaRPr lang="en-HK" dirty="0"/>
          </a:p>
          <a:p>
            <a:pPr lvl="0">
              <a:buFont typeface="+mj-lt"/>
              <a:buAutoNum type="arabicPeriod"/>
            </a:pPr>
            <a:endParaRPr lang="en-HK" dirty="0"/>
          </a:p>
          <a:p>
            <a:pPr lvl="0">
              <a:buFont typeface="+mj-lt"/>
              <a:buAutoNum type="arabicPeriod"/>
            </a:pPr>
            <a:endParaRPr lang="en-HK" dirty="0"/>
          </a:p>
          <a:p>
            <a:pPr lvl="0">
              <a:buFont typeface="+mj-lt"/>
              <a:buAutoNum type="arabicPeriod"/>
            </a:pPr>
            <a:r>
              <a:rPr lang="en-HK" dirty="0"/>
              <a:t>How to decide what information to put in a poster? </a:t>
            </a:r>
          </a:p>
          <a:p>
            <a:pPr lvl="0">
              <a:buFont typeface="+mj-lt"/>
              <a:buAutoNum type="arabicPeriod"/>
            </a:pPr>
            <a:endParaRPr lang="en-HK" dirty="0"/>
          </a:p>
          <a:p>
            <a:pPr lvl="0">
              <a:buFont typeface="+mj-lt"/>
              <a:buAutoNum type="arabicPeriod"/>
            </a:pPr>
            <a:endParaRPr lang="en-HK" dirty="0"/>
          </a:p>
          <a:p>
            <a:pPr lvl="0">
              <a:buFont typeface="+mj-lt"/>
              <a:buAutoNum type="arabicPeriod"/>
            </a:pPr>
            <a:r>
              <a:rPr lang="en-HK" dirty="0"/>
              <a:t>What should you do if you do not know how to answer the questions from the audience?</a:t>
            </a:r>
          </a:p>
          <a:p>
            <a:endParaRPr lang="en-HK" dirty="0"/>
          </a:p>
        </p:txBody>
      </p:sp>
      <p:sp>
        <p:nvSpPr>
          <p:cNvPr id="4" name="Slide Number Placeholder 3">
            <a:extLst>
              <a:ext uri="{FF2B5EF4-FFF2-40B4-BE49-F238E27FC236}">
                <a16:creationId xmlns:a16="http://schemas.microsoft.com/office/drawing/2014/main" id="{82C115A8-CF4C-3DEB-9A5A-83A962050D89}"/>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
        <p:nvSpPr>
          <p:cNvPr id="5" name="TextBox 4">
            <a:extLst>
              <a:ext uri="{FF2B5EF4-FFF2-40B4-BE49-F238E27FC236}">
                <a16:creationId xmlns:a16="http://schemas.microsoft.com/office/drawing/2014/main" id="{C814E883-D28D-8360-F242-7A6D64BDC83F}"/>
              </a:ext>
            </a:extLst>
          </p:cNvPr>
          <p:cNvSpPr txBox="1"/>
          <p:nvPr/>
        </p:nvSpPr>
        <p:spPr>
          <a:xfrm>
            <a:off x="2036076" y="2251234"/>
            <a:ext cx="7533163" cy="2031325"/>
          </a:xfrm>
          <a:prstGeom prst="rect">
            <a:avLst/>
          </a:prstGeom>
          <a:noFill/>
        </p:spPr>
        <p:txBody>
          <a:bodyPr wrap="square" rtlCol="0">
            <a:spAutoFit/>
          </a:bodyPr>
          <a:lstStyle/>
          <a:p>
            <a:pPr marL="285750" indent="-285750">
              <a:buFontTx/>
              <a:buChar char="-"/>
            </a:pPr>
            <a:r>
              <a:rPr lang="en-US" dirty="0">
                <a:solidFill>
                  <a:srgbClr val="00B0F0"/>
                </a:solidFill>
              </a:rPr>
              <a:t>Don’t read your poster.</a:t>
            </a:r>
          </a:p>
          <a:p>
            <a:pPr marL="285750" indent="-285750">
              <a:buFontTx/>
              <a:buChar char="-"/>
            </a:pPr>
            <a:r>
              <a:rPr lang="en-US" dirty="0">
                <a:solidFill>
                  <a:srgbClr val="00B0F0"/>
                </a:solidFill>
              </a:rPr>
              <a:t>Use your poster as a tool</a:t>
            </a:r>
          </a:p>
          <a:p>
            <a:pPr marL="285750" indent="-285750">
              <a:buFontTx/>
              <a:buChar char="-"/>
            </a:pPr>
            <a:r>
              <a:rPr lang="en-US" dirty="0">
                <a:solidFill>
                  <a:srgbClr val="00B0F0"/>
                </a:solidFill>
              </a:rPr>
              <a:t>Be prepared! Expect questions.</a:t>
            </a:r>
          </a:p>
          <a:p>
            <a:pPr marL="285750" indent="-285750">
              <a:buFontTx/>
              <a:buChar char="-"/>
            </a:pPr>
            <a:r>
              <a:rPr lang="en-US" dirty="0">
                <a:solidFill>
                  <a:srgbClr val="00B0F0"/>
                </a:solidFill>
              </a:rPr>
              <a:t>Presenter engaged with viewer.</a:t>
            </a:r>
          </a:p>
          <a:p>
            <a:pPr marL="285750" indent="-285750">
              <a:buFontTx/>
              <a:buChar char="-"/>
            </a:pPr>
            <a:r>
              <a:rPr lang="en-US" dirty="0">
                <a:solidFill>
                  <a:srgbClr val="00B0F0"/>
                </a:solidFill>
              </a:rPr>
              <a:t>Don’t put everything on your poster.</a:t>
            </a:r>
          </a:p>
          <a:p>
            <a:pPr marL="285750" indent="-285750">
              <a:buFontTx/>
              <a:buChar char="-"/>
            </a:pPr>
            <a:r>
              <a:rPr lang="en-US" dirty="0">
                <a:solidFill>
                  <a:srgbClr val="00B0F0"/>
                </a:solidFill>
              </a:rPr>
              <a:t>Don’t know something? Just admit it. Don’t make things up!</a:t>
            </a:r>
          </a:p>
          <a:p>
            <a:pPr marL="285750" indent="-285750">
              <a:buFontTx/>
              <a:buChar char="-"/>
            </a:pPr>
            <a:endParaRPr lang="en-HK" dirty="0">
              <a:solidFill>
                <a:srgbClr val="00B0F0"/>
              </a:solidFill>
            </a:endParaRPr>
          </a:p>
        </p:txBody>
      </p:sp>
      <p:sp>
        <p:nvSpPr>
          <p:cNvPr id="6" name="TextBox 5">
            <a:extLst>
              <a:ext uri="{FF2B5EF4-FFF2-40B4-BE49-F238E27FC236}">
                <a16:creationId xmlns:a16="http://schemas.microsoft.com/office/drawing/2014/main" id="{645B64F7-D0C5-C05F-C818-D85519CA9F9F}"/>
              </a:ext>
            </a:extLst>
          </p:cNvPr>
          <p:cNvSpPr txBox="1"/>
          <p:nvPr/>
        </p:nvSpPr>
        <p:spPr>
          <a:xfrm>
            <a:off x="2110099" y="4401275"/>
            <a:ext cx="8911687" cy="923330"/>
          </a:xfrm>
          <a:prstGeom prst="rect">
            <a:avLst/>
          </a:prstGeom>
          <a:noFill/>
        </p:spPr>
        <p:txBody>
          <a:bodyPr wrap="square" rtlCol="0">
            <a:spAutoFit/>
          </a:bodyPr>
          <a:lstStyle/>
          <a:p>
            <a:pPr marL="285750" indent="-285750">
              <a:buFontTx/>
              <a:buChar char="-"/>
            </a:pPr>
            <a:r>
              <a:rPr lang="en-US" dirty="0">
                <a:solidFill>
                  <a:srgbClr val="00B0F0"/>
                </a:solidFill>
              </a:rPr>
              <a:t>Consider what are the main things that you would like to convey to the audience</a:t>
            </a:r>
          </a:p>
          <a:p>
            <a:pPr marL="285750" indent="-285750">
              <a:buFontTx/>
              <a:buChar char="-"/>
            </a:pPr>
            <a:endParaRPr lang="en-HK" dirty="0">
              <a:solidFill>
                <a:srgbClr val="00B0F0"/>
              </a:solidFill>
            </a:endParaRPr>
          </a:p>
        </p:txBody>
      </p:sp>
      <p:sp>
        <p:nvSpPr>
          <p:cNvPr id="7" name="TextBox 6">
            <a:extLst>
              <a:ext uri="{FF2B5EF4-FFF2-40B4-BE49-F238E27FC236}">
                <a16:creationId xmlns:a16="http://schemas.microsoft.com/office/drawing/2014/main" id="{40EE8B2E-3835-FEE5-97FF-4D5914EC8418}"/>
              </a:ext>
            </a:extLst>
          </p:cNvPr>
          <p:cNvSpPr txBox="1"/>
          <p:nvPr/>
        </p:nvSpPr>
        <p:spPr>
          <a:xfrm>
            <a:off x="2036076" y="5746927"/>
            <a:ext cx="8911687" cy="923330"/>
          </a:xfrm>
          <a:prstGeom prst="rect">
            <a:avLst/>
          </a:prstGeom>
          <a:noFill/>
        </p:spPr>
        <p:txBody>
          <a:bodyPr wrap="square" rtlCol="0">
            <a:spAutoFit/>
          </a:bodyPr>
          <a:lstStyle/>
          <a:p>
            <a:pPr marL="285750" indent="-285750">
              <a:buFontTx/>
              <a:buChar char="-"/>
            </a:pPr>
            <a:r>
              <a:rPr lang="en-US" dirty="0">
                <a:solidFill>
                  <a:srgbClr val="00B0F0"/>
                </a:solidFill>
              </a:rPr>
              <a:t>Provide your contact details and suggest getting back to the audience/viewer later.</a:t>
            </a:r>
          </a:p>
          <a:p>
            <a:pPr marL="285750" indent="-285750">
              <a:buFontTx/>
              <a:buChar char="-"/>
            </a:pPr>
            <a:endParaRPr lang="en-HK" dirty="0">
              <a:solidFill>
                <a:srgbClr val="00B0F0"/>
              </a:solidFill>
            </a:endParaRPr>
          </a:p>
        </p:txBody>
      </p:sp>
    </p:spTree>
    <p:extLst>
      <p:ext uri="{BB962C8B-B14F-4D97-AF65-F5344CB8AC3E}">
        <p14:creationId xmlns:p14="http://schemas.microsoft.com/office/powerpoint/2010/main" val="166196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9E24-C60F-006E-3345-74EF9B94AE9B}"/>
              </a:ext>
            </a:extLst>
          </p:cNvPr>
          <p:cNvSpPr>
            <a:spLocks noGrp="1"/>
          </p:cNvSpPr>
          <p:nvPr>
            <p:ph type="title"/>
          </p:nvPr>
        </p:nvSpPr>
        <p:spPr>
          <a:xfrm>
            <a:off x="1854427" y="787326"/>
            <a:ext cx="8911687" cy="731161"/>
          </a:xfrm>
        </p:spPr>
        <p:txBody>
          <a:bodyPr/>
          <a:lstStyle/>
          <a:p>
            <a:r>
              <a:rPr lang="en-US" dirty="0"/>
              <a:t>Writing the Conclusion Section</a:t>
            </a:r>
            <a:endParaRPr lang="en-HK" dirty="0"/>
          </a:p>
        </p:txBody>
      </p:sp>
      <p:sp>
        <p:nvSpPr>
          <p:cNvPr id="3" name="Content Placeholder 2">
            <a:extLst>
              <a:ext uri="{FF2B5EF4-FFF2-40B4-BE49-F238E27FC236}">
                <a16:creationId xmlns:a16="http://schemas.microsoft.com/office/drawing/2014/main" id="{756A5511-B678-71EB-CFDA-BEBED2F5BC00}"/>
              </a:ext>
            </a:extLst>
          </p:cNvPr>
          <p:cNvSpPr>
            <a:spLocks noGrp="1"/>
          </p:cNvSpPr>
          <p:nvPr>
            <p:ph idx="1"/>
          </p:nvPr>
        </p:nvSpPr>
        <p:spPr>
          <a:xfrm>
            <a:off x="1850714" y="2051957"/>
            <a:ext cx="8915400" cy="3777622"/>
          </a:xfrm>
        </p:spPr>
        <p:txBody>
          <a:bodyPr>
            <a:normAutofit fontScale="77500" lnSpcReduction="20000"/>
          </a:bodyPr>
          <a:lstStyle/>
          <a:p>
            <a:pPr marL="0" indent="0">
              <a:lnSpc>
                <a:spcPct val="160000"/>
              </a:lnSpc>
              <a:buNone/>
            </a:pPr>
            <a:r>
              <a:rPr lang="en-HK" sz="2400" dirty="0"/>
              <a:t>The conclusion section of a research paper is a crucial component that ties together the main findings and implications of your work. It serves as the final opportunity to reinforce your research's significance, offering a concise summary of key insights and their relevance to the field. A well-crafted conclusion not only synthesizes the main arguments but also highlights the broader impact of your research, suggesting avenues for future study and inviting further exploration of the topic. Mastering this section enhances the overall coherence of your paper and leaves a lasting impression on your readers.</a:t>
            </a:r>
          </a:p>
        </p:txBody>
      </p:sp>
      <p:sp>
        <p:nvSpPr>
          <p:cNvPr id="4" name="Slide Number Placeholder 3">
            <a:extLst>
              <a:ext uri="{FF2B5EF4-FFF2-40B4-BE49-F238E27FC236}">
                <a16:creationId xmlns:a16="http://schemas.microsoft.com/office/drawing/2014/main" id="{7A366B73-4B91-6BB8-176D-AB78273AAFAB}"/>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411031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96CD-EAAF-4D82-BFCB-50428FA9B12B}"/>
              </a:ext>
            </a:extLst>
          </p:cNvPr>
          <p:cNvSpPr>
            <a:spLocks noGrp="1"/>
          </p:cNvSpPr>
          <p:nvPr>
            <p:ph type="title"/>
          </p:nvPr>
        </p:nvSpPr>
        <p:spPr>
          <a:xfrm>
            <a:off x="1638300" y="323111"/>
            <a:ext cx="8911687" cy="1280890"/>
          </a:xfrm>
        </p:spPr>
        <p:txBody>
          <a:bodyPr/>
          <a:lstStyle/>
          <a:p>
            <a:r>
              <a:rPr lang="en-US" dirty="0"/>
              <a:t>Task 8</a:t>
            </a:r>
            <a:endParaRPr lang="en-HK" dirty="0"/>
          </a:p>
        </p:txBody>
      </p:sp>
      <p:sp>
        <p:nvSpPr>
          <p:cNvPr id="3" name="Content Placeholder 2">
            <a:extLst>
              <a:ext uri="{FF2B5EF4-FFF2-40B4-BE49-F238E27FC236}">
                <a16:creationId xmlns:a16="http://schemas.microsoft.com/office/drawing/2014/main" id="{F379C381-D415-453D-A36D-60575486B7EC}"/>
              </a:ext>
            </a:extLst>
          </p:cNvPr>
          <p:cNvSpPr>
            <a:spLocks noGrp="1"/>
          </p:cNvSpPr>
          <p:nvPr>
            <p:ph idx="1"/>
          </p:nvPr>
        </p:nvSpPr>
        <p:spPr>
          <a:xfrm>
            <a:off x="1638299" y="1118532"/>
            <a:ext cx="9292555" cy="4434980"/>
          </a:xfrm>
        </p:spPr>
        <p:txBody>
          <a:bodyPr>
            <a:normAutofit lnSpcReduction="10000"/>
          </a:bodyPr>
          <a:lstStyle/>
          <a:p>
            <a:pPr>
              <a:lnSpc>
                <a:spcPct val="124000"/>
              </a:lnSpc>
            </a:pPr>
            <a:r>
              <a:rPr lang="en-US" dirty="0"/>
              <a:t>Data visualization is the graphical representation of information and data. It is a commonly used technique for presenting research results in research writing and presentations. By using data visualization tools such as charts, tables, graphs, and maps, it will be easier for both technical and non-technical audiences to see and understand trends, outliers, and patterns in data.  </a:t>
            </a:r>
            <a:endParaRPr lang="en-HK" dirty="0"/>
          </a:p>
          <a:p>
            <a:pPr marL="0" indent="0">
              <a:buNone/>
            </a:pPr>
            <a:endParaRPr lang="en-US" b="1" dirty="0"/>
          </a:p>
          <a:p>
            <a:pPr marL="0" indent="0">
              <a:buNone/>
            </a:pPr>
            <a:r>
              <a:rPr lang="en-US" b="1" dirty="0"/>
              <a:t>Steps for explaining data visualization in an academic presentation:</a:t>
            </a:r>
            <a:endParaRPr lang="en-HK" dirty="0"/>
          </a:p>
          <a:p>
            <a:pPr lvl="0">
              <a:buFont typeface="+mj-lt"/>
              <a:buAutoNum type="arabicPeriod"/>
            </a:pPr>
            <a:r>
              <a:rPr lang="en-US" dirty="0"/>
              <a:t>Tell the audience what the visual is about</a:t>
            </a:r>
            <a:endParaRPr lang="en-HK" dirty="0"/>
          </a:p>
          <a:p>
            <a:pPr lvl="0">
              <a:buFont typeface="+mj-lt"/>
              <a:buAutoNum type="arabicPeriod"/>
            </a:pPr>
            <a:r>
              <a:rPr lang="en-US" dirty="0"/>
              <a:t>Guide the audience to read and understand the visual in a particular sequence according to your intended purpose </a:t>
            </a:r>
            <a:endParaRPr lang="en-HK" dirty="0"/>
          </a:p>
          <a:p>
            <a:pPr lvl="0">
              <a:buFont typeface="+mj-lt"/>
              <a:buAutoNum type="arabicPeriod"/>
            </a:pPr>
            <a:r>
              <a:rPr lang="en-US" dirty="0"/>
              <a:t>Highlight the significant aspects which are worth noting when interpreting the data</a:t>
            </a:r>
            <a:endParaRPr lang="en-HK" dirty="0"/>
          </a:p>
          <a:p>
            <a:pPr lvl="0">
              <a:buFont typeface="+mj-lt"/>
              <a:buAutoNum type="arabicPeriod"/>
            </a:pPr>
            <a:r>
              <a:rPr lang="en-US" dirty="0"/>
              <a:t>Explain the significance/meaning of the data (What do the data show?)   </a:t>
            </a:r>
            <a:endParaRPr lang="en-HK" dirty="0"/>
          </a:p>
          <a:p>
            <a:endParaRPr lang="en-HK" dirty="0"/>
          </a:p>
        </p:txBody>
      </p:sp>
    </p:spTree>
    <p:extLst>
      <p:ext uri="{BB962C8B-B14F-4D97-AF65-F5344CB8AC3E}">
        <p14:creationId xmlns:p14="http://schemas.microsoft.com/office/powerpoint/2010/main" val="191505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195A-CB75-4C10-A102-9B4C4E2163F0}"/>
              </a:ext>
            </a:extLst>
          </p:cNvPr>
          <p:cNvSpPr>
            <a:spLocks noGrp="1"/>
          </p:cNvSpPr>
          <p:nvPr>
            <p:ph type="title"/>
          </p:nvPr>
        </p:nvSpPr>
        <p:spPr>
          <a:xfrm>
            <a:off x="1557366" y="230832"/>
            <a:ext cx="8911687" cy="1280890"/>
          </a:xfrm>
        </p:spPr>
        <p:txBody>
          <a:bodyPr/>
          <a:lstStyle/>
          <a:p>
            <a:r>
              <a:rPr lang="en-US" dirty="0"/>
              <a:t>Task 8</a:t>
            </a:r>
            <a:endParaRPr lang="en-HK" dirty="0"/>
          </a:p>
        </p:txBody>
      </p:sp>
      <p:sp>
        <p:nvSpPr>
          <p:cNvPr id="3" name="Content Placeholder 2">
            <a:extLst>
              <a:ext uri="{FF2B5EF4-FFF2-40B4-BE49-F238E27FC236}">
                <a16:creationId xmlns:a16="http://schemas.microsoft.com/office/drawing/2014/main" id="{6BD9653A-C45D-4854-A7D9-1BE821838508}"/>
              </a:ext>
            </a:extLst>
          </p:cNvPr>
          <p:cNvSpPr>
            <a:spLocks noGrp="1"/>
          </p:cNvSpPr>
          <p:nvPr>
            <p:ph idx="1"/>
          </p:nvPr>
        </p:nvSpPr>
        <p:spPr>
          <a:xfrm>
            <a:off x="1557366" y="1043030"/>
            <a:ext cx="8915400" cy="5391325"/>
          </a:xfrm>
        </p:spPr>
        <p:txBody>
          <a:bodyPr/>
          <a:lstStyle/>
          <a:p>
            <a:pPr marL="0" indent="0">
              <a:buNone/>
            </a:pPr>
            <a:r>
              <a:rPr lang="en-US" b="1" dirty="0"/>
              <a:t>Useful phrases for explaining data visualization in an academic presentation:</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r>
              <a:rPr lang="en-US" dirty="0"/>
              <a:t>Please refer to the next page for an example of good data visualization and the explanation of the visual.</a:t>
            </a:r>
            <a:endParaRPr lang="en-HK" dirty="0"/>
          </a:p>
          <a:p>
            <a:pPr marL="0" indent="0">
              <a:buNone/>
            </a:pPr>
            <a:endParaRPr lang="en-US" b="1" dirty="0"/>
          </a:p>
          <a:p>
            <a:pPr marL="0" indent="0">
              <a:buNone/>
            </a:pPr>
            <a:endParaRPr lang="en-HK" dirty="0"/>
          </a:p>
          <a:p>
            <a:pPr marL="0" indent="0">
              <a:buNone/>
            </a:pPr>
            <a:endParaRPr lang="en-HK" dirty="0"/>
          </a:p>
        </p:txBody>
      </p:sp>
      <p:graphicFrame>
        <p:nvGraphicFramePr>
          <p:cNvPr id="4" name="Table 3">
            <a:extLst>
              <a:ext uri="{FF2B5EF4-FFF2-40B4-BE49-F238E27FC236}">
                <a16:creationId xmlns:a16="http://schemas.microsoft.com/office/drawing/2014/main" id="{A37AD46C-FDBC-48F1-851B-756F46B03DF4}"/>
              </a:ext>
            </a:extLst>
          </p:cNvPr>
          <p:cNvGraphicFramePr>
            <a:graphicFrameLocks noGrp="1"/>
          </p:cNvGraphicFramePr>
          <p:nvPr/>
        </p:nvGraphicFramePr>
        <p:xfrm>
          <a:off x="1694691" y="1555371"/>
          <a:ext cx="8637035" cy="3410330"/>
        </p:xfrm>
        <a:graphic>
          <a:graphicData uri="http://schemas.openxmlformats.org/drawingml/2006/table">
            <a:tbl>
              <a:tblPr firstRow="1" firstCol="1" bandRow="1"/>
              <a:tblGrid>
                <a:gridCol w="2159026">
                  <a:extLst>
                    <a:ext uri="{9D8B030D-6E8A-4147-A177-3AD203B41FA5}">
                      <a16:colId xmlns:a16="http://schemas.microsoft.com/office/drawing/2014/main" val="4085454936"/>
                    </a:ext>
                  </a:extLst>
                </a:gridCol>
                <a:gridCol w="2159026">
                  <a:extLst>
                    <a:ext uri="{9D8B030D-6E8A-4147-A177-3AD203B41FA5}">
                      <a16:colId xmlns:a16="http://schemas.microsoft.com/office/drawing/2014/main" val="3844006775"/>
                    </a:ext>
                  </a:extLst>
                </a:gridCol>
                <a:gridCol w="2159026">
                  <a:extLst>
                    <a:ext uri="{9D8B030D-6E8A-4147-A177-3AD203B41FA5}">
                      <a16:colId xmlns:a16="http://schemas.microsoft.com/office/drawing/2014/main" val="2693093290"/>
                    </a:ext>
                  </a:extLst>
                </a:gridCol>
                <a:gridCol w="2159957">
                  <a:extLst>
                    <a:ext uri="{9D8B030D-6E8A-4147-A177-3AD203B41FA5}">
                      <a16:colId xmlns:a16="http://schemas.microsoft.com/office/drawing/2014/main" val="745161328"/>
                    </a:ext>
                  </a:extLst>
                </a:gridCol>
              </a:tblGrid>
              <a:tr h="926960">
                <a:tc>
                  <a:txBody>
                    <a:bodyPr/>
                    <a:lstStyle/>
                    <a:p>
                      <a:pPr algn="just">
                        <a:lnSpc>
                          <a:spcPct val="107000"/>
                        </a:lnSpc>
                        <a:spcAft>
                          <a:spcPts val="0"/>
                        </a:spcAft>
                      </a:pPr>
                      <a:r>
                        <a:rPr lang="en-US" sz="1200" b="1">
                          <a:effectLst/>
                          <a:latin typeface="Calibri" panose="020F0502020204030204" pitchFamily="34" charset="0"/>
                          <a:ea typeface="DengXian" panose="02010600030101010101" pitchFamily="2" charset="-122"/>
                          <a:cs typeface="Times New Roman" panose="02020603050405020304" pitchFamily="18" charset="0"/>
                        </a:rPr>
                        <a:t>Tell the audience what the visual is about</a:t>
                      </a:r>
                      <a:endParaRPr lang="en-HK" sz="1200">
                        <a:effectLst/>
                        <a:latin typeface="Calibri" panose="020F0502020204030204" pitchFamily="34" charset="0"/>
                        <a:ea typeface="DengXian" panose="02010600030101010101" pitchFamily="2" charset="-122"/>
                        <a:cs typeface="Times New Roman" panose="02020603050405020304" pitchFamily="18" charset="0"/>
                      </a:endParaRPr>
                    </a:p>
                  </a:txBody>
                  <a:tcPr marL="67804" marR="678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200" b="1" dirty="0">
                          <a:effectLst/>
                          <a:latin typeface="Calibri" panose="020F0502020204030204" pitchFamily="34" charset="0"/>
                          <a:ea typeface="DengXian" panose="02010600030101010101" pitchFamily="2" charset="-122"/>
                          <a:cs typeface="Times New Roman" panose="02020603050405020304" pitchFamily="18" charset="0"/>
                        </a:rPr>
                        <a:t>Guide the audience to read and understand the visual in a particular sequence according to your intended purpose</a:t>
                      </a:r>
                      <a:endParaRPr lang="en-HK"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04" marR="678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200" b="1" dirty="0">
                          <a:effectLst/>
                          <a:latin typeface="Calibri" panose="020F0502020204030204" pitchFamily="34" charset="0"/>
                          <a:ea typeface="DengXian" panose="02010600030101010101" pitchFamily="2" charset="-122"/>
                          <a:cs typeface="Times New Roman" panose="02020603050405020304" pitchFamily="18" charset="0"/>
                        </a:rPr>
                        <a:t>Highlight the significant aspects which are worth noting when interpreting the data</a:t>
                      </a:r>
                      <a:endParaRPr lang="en-HK"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04" marR="678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200" b="1" dirty="0">
                          <a:effectLst/>
                          <a:latin typeface="Calibri" panose="020F0502020204030204" pitchFamily="34" charset="0"/>
                          <a:ea typeface="DengXian" panose="02010600030101010101" pitchFamily="2" charset="-122"/>
                          <a:cs typeface="Times New Roman" panose="02020603050405020304" pitchFamily="18" charset="0"/>
                        </a:rPr>
                        <a:t>Explain the significance/meaning of the data</a:t>
                      </a:r>
                      <a:endParaRPr lang="en-HK"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04" marR="678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1528182"/>
                  </a:ext>
                </a:extLst>
              </a:tr>
              <a:tr h="2483370">
                <a:tc>
                  <a:txBody>
                    <a:bodyPr/>
                    <a:lstStyle/>
                    <a:p>
                      <a:pPr marL="342900" lvl="0" indent="-342900">
                        <a:lnSpc>
                          <a:spcPct val="107000"/>
                        </a:lnSpc>
                        <a:spcAft>
                          <a:spcPts val="0"/>
                        </a:spcAft>
                        <a:buSzPts val="1100"/>
                        <a:buFont typeface="Symbol" panose="05050102010706020507" pitchFamily="18" charset="2"/>
                        <a:buChar char=""/>
                        <a:tabLst>
                          <a:tab pos="228600" algn="l"/>
                          <a:tab pos="457200" algn="l"/>
                        </a:tabLst>
                      </a:pPr>
                      <a:r>
                        <a:rPr lang="en-HK" sz="1200" dirty="0">
                          <a:effectLst/>
                          <a:latin typeface="Calibri" panose="020F0502020204030204" pitchFamily="34" charset="0"/>
                          <a:ea typeface="DengXian" panose="02010600030101010101" pitchFamily="2" charset="-122"/>
                          <a:cs typeface="Times New Roman" panose="02020603050405020304" pitchFamily="18" charset="0"/>
                        </a:rPr>
                        <a:t>Let’s look at this bar graph which shows…</a:t>
                      </a:r>
                    </a:p>
                    <a:p>
                      <a:pPr marL="342900" lvl="0" indent="-342900">
                        <a:lnSpc>
                          <a:spcPct val="107000"/>
                        </a:lnSpc>
                        <a:spcAft>
                          <a:spcPts val="0"/>
                        </a:spcAft>
                        <a:buSzPts val="1100"/>
                        <a:buFont typeface="Symbol" panose="05050102010706020507" pitchFamily="18" charset="2"/>
                        <a:buChar char=""/>
                        <a:tabLst>
                          <a:tab pos="228600" algn="l"/>
                          <a:tab pos="457200" algn="l"/>
                        </a:tabLst>
                      </a:pPr>
                      <a:r>
                        <a:rPr lang="en-HK" sz="1200" dirty="0">
                          <a:effectLst/>
                          <a:latin typeface="Calibri" panose="020F0502020204030204" pitchFamily="34" charset="0"/>
                          <a:ea typeface="DengXian" panose="02010600030101010101" pitchFamily="2" charset="-122"/>
                          <a:cs typeface="Times New Roman" panose="02020603050405020304" pitchFamily="18" charset="0"/>
                        </a:rPr>
                        <a:t>Let’s turn to this diagram which presents…</a:t>
                      </a:r>
                    </a:p>
                    <a:p>
                      <a:pPr marL="342900" lvl="0" indent="-342900">
                        <a:lnSpc>
                          <a:spcPct val="107000"/>
                        </a:lnSpc>
                        <a:spcAft>
                          <a:spcPts val="0"/>
                        </a:spcAft>
                        <a:buSzPts val="1100"/>
                        <a:buFont typeface="Symbol" panose="05050102010706020507" pitchFamily="18" charset="2"/>
                        <a:buChar char=""/>
                        <a:tabLst>
                          <a:tab pos="228600" algn="l"/>
                          <a:tab pos="457200" algn="l"/>
                        </a:tabLst>
                      </a:pPr>
                      <a:r>
                        <a:rPr lang="en-HK" sz="1200" dirty="0">
                          <a:effectLst/>
                          <a:latin typeface="Calibri" panose="020F0502020204030204" pitchFamily="34" charset="0"/>
                          <a:ea typeface="DengXian" panose="02010600030101010101" pitchFamily="2" charset="-122"/>
                          <a:cs typeface="Times New Roman" panose="02020603050405020304" pitchFamily="18" charset="0"/>
                        </a:rPr>
                        <a:t>If you look at this line chart, you will notice…</a:t>
                      </a:r>
                    </a:p>
                    <a:p>
                      <a:pPr marL="342900" lvl="0" indent="-342900">
                        <a:lnSpc>
                          <a:spcPct val="107000"/>
                        </a:lnSpc>
                        <a:spcAft>
                          <a:spcPts val="0"/>
                        </a:spcAft>
                        <a:buSzPts val="1100"/>
                        <a:buFont typeface="Symbol" panose="05050102010706020507" pitchFamily="18" charset="2"/>
                        <a:buChar char=""/>
                        <a:tabLst>
                          <a:tab pos="228600" algn="l"/>
                          <a:tab pos="457200" algn="l"/>
                        </a:tabLst>
                      </a:pPr>
                      <a:r>
                        <a:rPr lang="en-HK" sz="1200" dirty="0">
                          <a:effectLst/>
                          <a:latin typeface="Calibri" panose="020F0502020204030204" pitchFamily="34" charset="0"/>
                          <a:ea typeface="DengXian" panose="02010600030101010101" pitchFamily="2" charset="-122"/>
                          <a:cs typeface="Times New Roman" panose="02020603050405020304" pitchFamily="18" charset="0"/>
                        </a:rPr>
                        <a:t>To illustrate my point, let’s look at some charts…</a:t>
                      </a:r>
                    </a:p>
                    <a:p>
                      <a:pPr marL="342900" lvl="0" indent="-342900">
                        <a:lnSpc>
                          <a:spcPct val="107000"/>
                        </a:lnSpc>
                        <a:spcAft>
                          <a:spcPts val="0"/>
                        </a:spcAft>
                        <a:buSzPts val="1100"/>
                        <a:buFont typeface="Symbol" panose="05050102010706020507" pitchFamily="18" charset="2"/>
                        <a:buChar char=""/>
                        <a:tabLst>
                          <a:tab pos="228600" algn="l"/>
                          <a:tab pos="457200" algn="l"/>
                        </a:tabLst>
                      </a:pPr>
                      <a:r>
                        <a:rPr lang="en-HK" sz="1200" dirty="0">
                          <a:effectLst/>
                          <a:latin typeface="Calibri" panose="020F0502020204030204" pitchFamily="34" charset="0"/>
                          <a:ea typeface="DengXian" panose="02010600030101010101" pitchFamily="2" charset="-122"/>
                          <a:cs typeface="Times New Roman" panose="02020603050405020304" pitchFamily="18" charset="0"/>
                        </a:rPr>
                        <a:t>Here we can see…</a:t>
                      </a:r>
                    </a:p>
                    <a:p>
                      <a:pPr>
                        <a:lnSpc>
                          <a:spcPct val="107000"/>
                        </a:lnSpc>
                        <a:spcAft>
                          <a:spcPts val="0"/>
                        </a:spcAft>
                      </a:pPr>
                      <a:r>
                        <a:rPr lang="en-HK" sz="1200" dirty="0">
                          <a:effectLst/>
                          <a:latin typeface="Calibri" panose="020F0502020204030204" pitchFamily="34" charset="0"/>
                          <a:ea typeface="DengXian" panose="02010600030101010101" pitchFamily="2" charset="-122"/>
                          <a:cs typeface="Times New Roman" panose="02020603050405020304" pitchFamily="18" charset="0"/>
                        </a:rPr>
                        <a:t> </a:t>
                      </a:r>
                    </a:p>
                  </a:txBody>
                  <a:tcPr marL="67804" marR="678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nSpc>
                          <a:spcPct val="107000"/>
                        </a:lnSpc>
                        <a:spcAft>
                          <a:spcPts val="0"/>
                        </a:spcAft>
                        <a:buFont typeface="Symbol" panose="05050102010706020507" pitchFamily="18" charset="2"/>
                        <a:buChar cha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The vertical axis shows…</a:t>
                      </a:r>
                      <a:endParaRPr lang="en-HK" sz="12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The horizontal axis represents…</a:t>
                      </a:r>
                      <a:endParaRPr lang="en-HK" sz="12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This curve illustrates…</a:t>
                      </a:r>
                      <a:endParaRPr lang="en-HK" sz="12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The solid line shows…</a:t>
                      </a:r>
                      <a:endParaRPr lang="en-HK" sz="12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The shaded area represents…</a:t>
                      </a:r>
                      <a:endParaRPr lang="en-HK" sz="12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This colored segment is for…</a:t>
                      </a:r>
                      <a:endParaRPr lang="en-HK" sz="12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The table below…</a:t>
                      </a:r>
                      <a:endParaRPr lang="en-HK" sz="12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Calibri" panose="020F0502020204030204" pitchFamily="34" charset="0"/>
                          <a:ea typeface="DengXian" panose="02010600030101010101" pitchFamily="2" charset="-122"/>
                          <a:cs typeface="Times New Roman" panose="02020603050405020304" pitchFamily="18" charset="0"/>
                        </a:rPr>
                        <a:t>Above the table, you can see…</a:t>
                      </a:r>
                      <a:endParaRPr lang="en-HK"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04" marR="678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nSpc>
                          <a:spcPct val="107000"/>
                        </a:lnSpc>
                        <a:spcAft>
                          <a:spcPts val="0"/>
                        </a:spcAft>
                        <a:buFont typeface="Symbol" panose="05050102010706020507" pitchFamily="18" charset="2"/>
                        <a:buChar char=""/>
                      </a:pPr>
                      <a:r>
                        <a:rPr lang="en-US" sz="1200">
                          <a:effectLst/>
                          <a:latin typeface="Calibri" panose="020F0502020204030204" pitchFamily="34" charset="0"/>
                          <a:ea typeface="DengXian" panose="02010600030101010101" pitchFamily="2" charset="-122"/>
                          <a:cs typeface="Times New Roman" panose="02020603050405020304" pitchFamily="18" charset="0"/>
                        </a:rPr>
                        <a:t>It is worth noting that there was a rapid increase in…</a:t>
                      </a:r>
                      <a:endParaRPr lang="en-HK" sz="120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a:effectLst/>
                          <a:latin typeface="Calibri" panose="020F0502020204030204" pitchFamily="34" charset="0"/>
                          <a:ea typeface="DengXian" panose="02010600030101010101" pitchFamily="2" charset="-122"/>
                          <a:cs typeface="Times New Roman" panose="02020603050405020304" pitchFamily="18" charset="0"/>
                        </a:rPr>
                        <a:t>I’d like to draw your attention to…</a:t>
                      </a:r>
                      <a:endParaRPr lang="en-HK" sz="120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a:effectLst/>
                          <a:latin typeface="Calibri" panose="020F0502020204030204" pitchFamily="34" charset="0"/>
                          <a:ea typeface="DengXian" panose="02010600030101010101" pitchFamily="2" charset="-122"/>
                          <a:cs typeface="Times New Roman" panose="02020603050405020304" pitchFamily="18" charset="0"/>
                        </a:rPr>
                        <a:t>As you can see, there was a sudden drop in…</a:t>
                      </a:r>
                      <a:endParaRPr lang="en-HK" sz="120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a:effectLst/>
                          <a:latin typeface="Calibri" panose="020F0502020204030204" pitchFamily="34" charset="0"/>
                          <a:ea typeface="DengXian" panose="02010600030101010101" pitchFamily="2" charset="-122"/>
                          <a:cs typeface="Times New Roman" panose="02020603050405020304" pitchFamily="18" charset="0"/>
                        </a:rPr>
                        <a:t>It’s interesting that… </a:t>
                      </a:r>
                      <a:endParaRPr lang="en-HK" sz="120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a:effectLst/>
                          <a:latin typeface="Calibri" panose="020F0502020204030204" pitchFamily="34" charset="0"/>
                          <a:ea typeface="DengXian" panose="02010600030101010101" pitchFamily="2" charset="-122"/>
                          <a:cs typeface="Times New Roman" panose="02020603050405020304" pitchFamily="18" charset="0"/>
                        </a:rPr>
                        <a:t>Take a look at this part of the diagram…</a:t>
                      </a:r>
                      <a:endParaRPr lang="en-HK" sz="1200">
                        <a:effectLst/>
                        <a:latin typeface="Calibri" panose="020F0502020204030204" pitchFamily="34" charset="0"/>
                        <a:ea typeface="DengXian" panose="02010600030101010101" pitchFamily="2" charset="-122"/>
                        <a:cs typeface="Times New Roman" panose="02020603050405020304" pitchFamily="18" charset="0"/>
                      </a:endParaRPr>
                    </a:p>
                  </a:txBody>
                  <a:tcPr marL="67804" marR="678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nSpc>
                          <a:spcPct val="107000"/>
                        </a:lnSpc>
                        <a:spcAft>
                          <a:spcPts val="0"/>
                        </a:spcAft>
                        <a:buFont typeface="Symbol" panose="05050102010706020507" pitchFamily="18" charset="2"/>
                        <a:buChar char=""/>
                      </a:pPr>
                      <a:r>
                        <a:rPr lang="en-US" sz="1200" dirty="0">
                          <a:effectLst/>
                          <a:latin typeface="Calibri" panose="020F0502020204030204" pitchFamily="34" charset="0"/>
                          <a:ea typeface="DengXian" panose="02010600030101010101" pitchFamily="2" charset="-122"/>
                          <a:cs typeface="Times New Roman" panose="02020603050405020304" pitchFamily="18" charset="0"/>
                        </a:rPr>
                        <a:t>XXX clearly shows…, meaning that…</a:t>
                      </a:r>
                      <a:endParaRPr lang="en-HK" sz="12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The data show that…</a:t>
                      </a:r>
                      <a:endParaRPr lang="en-HK" sz="12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Calibri" panose="020F0502020204030204" pitchFamily="34" charset="0"/>
                          <a:ea typeface="DengXian" panose="02010600030101010101" pitchFamily="2" charset="-122"/>
                          <a:cs typeface="Times New Roman" panose="02020603050405020304" pitchFamily="18" charset="0"/>
                        </a:rPr>
                        <a:t>Overall, the data show a strong positive correlation between…</a:t>
                      </a:r>
                      <a:endParaRPr lang="en-HK" sz="12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Calibri" panose="020F0502020204030204" pitchFamily="34" charset="0"/>
                          <a:ea typeface="DengXian" panose="02010600030101010101" pitchFamily="2" charset="-122"/>
                          <a:cs typeface="Times New Roman" panose="02020603050405020304" pitchFamily="18" charset="0"/>
                        </a:rPr>
                        <a:t>Overall, the data provide evidence to support the argument that…</a:t>
                      </a:r>
                      <a:endParaRPr lang="en-HK"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04" marR="678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9823663"/>
                  </a:ext>
                </a:extLst>
              </a:tr>
            </a:tbl>
          </a:graphicData>
        </a:graphic>
      </p:graphicFrame>
    </p:spTree>
    <p:extLst>
      <p:ext uri="{BB962C8B-B14F-4D97-AF65-F5344CB8AC3E}">
        <p14:creationId xmlns:p14="http://schemas.microsoft.com/office/powerpoint/2010/main" val="3209821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75228-FBF0-4F75-958B-FE46C7C69CCA}"/>
              </a:ext>
            </a:extLst>
          </p:cNvPr>
          <p:cNvSpPr>
            <a:spLocks noGrp="1"/>
          </p:cNvSpPr>
          <p:nvPr>
            <p:ph type="title"/>
          </p:nvPr>
        </p:nvSpPr>
        <p:spPr>
          <a:xfrm>
            <a:off x="1542283" y="263384"/>
            <a:ext cx="8911687" cy="1280890"/>
          </a:xfrm>
        </p:spPr>
        <p:txBody>
          <a:bodyPr/>
          <a:lstStyle/>
          <a:p>
            <a:r>
              <a:rPr lang="en-US" dirty="0"/>
              <a:t>Task 8</a:t>
            </a:r>
            <a:endParaRPr lang="en-HK" dirty="0"/>
          </a:p>
        </p:txBody>
      </p:sp>
      <p:sp>
        <p:nvSpPr>
          <p:cNvPr id="3" name="Content Placeholder 2">
            <a:extLst>
              <a:ext uri="{FF2B5EF4-FFF2-40B4-BE49-F238E27FC236}">
                <a16:creationId xmlns:a16="http://schemas.microsoft.com/office/drawing/2014/main" id="{31CC781A-3772-489B-9FB7-FFFA1672085A}"/>
              </a:ext>
            </a:extLst>
          </p:cNvPr>
          <p:cNvSpPr>
            <a:spLocks noGrp="1"/>
          </p:cNvSpPr>
          <p:nvPr>
            <p:ph idx="1"/>
          </p:nvPr>
        </p:nvSpPr>
        <p:spPr>
          <a:xfrm>
            <a:off x="6116302" y="1191237"/>
            <a:ext cx="5942711" cy="5554381"/>
          </a:xfrm>
        </p:spPr>
        <p:txBody>
          <a:bodyPr>
            <a:normAutofit fontScale="85000" lnSpcReduction="10000"/>
          </a:bodyPr>
          <a:lstStyle/>
          <a:p>
            <a:r>
              <a:rPr lang="en-US" b="1" dirty="0"/>
              <a:t>An example showing how the visual can be explained to the audience in a presentation:</a:t>
            </a:r>
            <a:endParaRPr lang="en-HK" dirty="0"/>
          </a:p>
          <a:p>
            <a:pPr>
              <a:lnSpc>
                <a:spcPct val="134000"/>
              </a:lnSpc>
            </a:pPr>
            <a:r>
              <a:rPr lang="en-HK" b="1" dirty="0">
                <a:solidFill>
                  <a:srgbClr val="0070C0"/>
                </a:solidFill>
              </a:rPr>
              <a:t>[Step 1] </a:t>
            </a:r>
            <a:r>
              <a:rPr lang="en-HK" u="sng" dirty="0"/>
              <a:t>Let’s turn to this diagram which shows</a:t>
            </a:r>
            <a:r>
              <a:rPr lang="en-HK" dirty="0"/>
              <a:t> the world’s most popular websites as of November 2020. </a:t>
            </a:r>
            <a:r>
              <a:rPr lang="en-HK" b="1" dirty="0">
                <a:solidFill>
                  <a:srgbClr val="0070C0"/>
                </a:solidFill>
              </a:rPr>
              <a:t>[Step 2] </a:t>
            </a:r>
            <a:r>
              <a:rPr lang="en-HK" u="sng" dirty="0"/>
              <a:t>The bar chart at the top left shows</a:t>
            </a:r>
            <a:r>
              <a:rPr lang="en-HK" dirty="0"/>
              <a:t> a breakdown of websites by categories. </a:t>
            </a:r>
            <a:r>
              <a:rPr lang="en-HK" u="sng" dirty="0"/>
              <a:t>Here you can see</a:t>
            </a:r>
            <a:r>
              <a:rPr lang="en-HK" dirty="0"/>
              <a:t> the global rank of the website at the top of the circle, and the circle size is based on monthly traffic volume. </a:t>
            </a:r>
            <a:r>
              <a:rPr lang="en-HK" b="1" dirty="0">
                <a:solidFill>
                  <a:srgbClr val="0070C0"/>
                </a:solidFill>
              </a:rPr>
              <a:t>[Step 3] </a:t>
            </a:r>
            <a:r>
              <a:rPr lang="en-HK" u="sng" dirty="0"/>
              <a:t>It is clear that</a:t>
            </a:r>
            <a:r>
              <a:rPr lang="en-HK" dirty="0"/>
              <a:t> Google, YouTube and Facebook are the top three most visited websites. </a:t>
            </a:r>
            <a:r>
              <a:rPr lang="en-US" u="sng" dirty="0"/>
              <a:t>What’s more</a:t>
            </a:r>
            <a:r>
              <a:rPr lang="en-US" dirty="0"/>
              <a:t>, as the pandemic transformed the way we work, learn, communicate and shop, a majority of these activities migrated online. </a:t>
            </a:r>
            <a:r>
              <a:rPr lang="en-HK" u="sng" dirty="0"/>
              <a:t>For example, it is not surprising that</a:t>
            </a:r>
            <a:r>
              <a:rPr lang="en-HK" dirty="0"/>
              <a:t> Zoom has grown explosively, with its number of monthly visitors surpassing Netflix, LinkedIn and Reddit. </a:t>
            </a:r>
            <a:r>
              <a:rPr lang="en-HK" b="1" dirty="0">
                <a:solidFill>
                  <a:srgbClr val="0070C0"/>
                </a:solidFill>
              </a:rPr>
              <a:t>[Step 4] </a:t>
            </a:r>
            <a:r>
              <a:rPr lang="en-HK" u="sng" dirty="0"/>
              <a:t>Overall, </a:t>
            </a:r>
            <a:r>
              <a:rPr lang="en-US" u="sng" dirty="0"/>
              <a:t>the data provide evidence to</a:t>
            </a:r>
            <a:r>
              <a:rPr lang="en-US" dirty="0"/>
              <a:t> support the argument that social media and news have become part of everyday life of a majority of people worldwide. </a:t>
            </a:r>
            <a:r>
              <a:rPr lang="en-US" u="sng" dirty="0"/>
              <a:t>The data presented gives insight into</a:t>
            </a:r>
            <a:r>
              <a:rPr lang="en-US" dirty="0"/>
              <a:t> the industries in which these sites operate and the traffic they attract.</a:t>
            </a:r>
            <a:endParaRPr lang="en-HK" dirty="0"/>
          </a:p>
          <a:p>
            <a:pPr marL="0" indent="0">
              <a:buNone/>
            </a:pPr>
            <a:endParaRPr lang="en-HK" dirty="0"/>
          </a:p>
        </p:txBody>
      </p:sp>
      <p:pic>
        <p:nvPicPr>
          <p:cNvPr id="4" name="Picture 3" descr="Which Are the World's Most Visited Websites">
            <a:extLst>
              <a:ext uri="{FF2B5EF4-FFF2-40B4-BE49-F238E27FC236}">
                <a16:creationId xmlns:a16="http://schemas.microsoft.com/office/drawing/2014/main" id="{F02597F0-EA2F-47FF-AF80-4E8D7F605C6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392" y="1191237"/>
            <a:ext cx="5687735" cy="5554381"/>
          </a:xfrm>
          <a:prstGeom prst="rect">
            <a:avLst/>
          </a:prstGeom>
          <a:noFill/>
          <a:ln>
            <a:noFill/>
          </a:ln>
        </p:spPr>
      </p:pic>
    </p:spTree>
    <p:extLst>
      <p:ext uri="{BB962C8B-B14F-4D97-AF65-F5344CB8AC3E}">
        <p14:creationId xmlns:p14="http://schemas.microsoft.com/office/powerpoint/2010/main" val="2675981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3DECC-5631-4920-BA01-EA2F1AB2B139}"/>
              </a:ext>
            </a:extLst>
          </p:cNvPr>
          <p:cNvSpPr>
            <a:spLocks noGrp="1"/>
          </p:cNvSpPr>
          <p:nvPr>
            <p:ph type="title"/>
          </p:nvPr>
        </p:nvSpPr>
        <p:spPr>
          <a:xfrm>
            <a:off x="1640156" y="306333"/>
            <a:ext cx="8911687" cy="1280890"/>
          </a:xfrm>
        </p:spPr>
        <p:txBody>
          <a:bodyPr/>
          <a:lstStyle/>
          <a:p>
            <a:r>
              <a:rPr lang="en-US" dirty="0"/>
              <a:t>Task 8</a:t>
            </a:r>
            <a:endParaRPr lang="en-HK" dirty="0"/>
          </a:p>
        </p:txBody>
      </p:sp>
      <p:sp>
        <p:nvSpPr>
          <p:cNvPr id="3" name="Content Placeholder 2">
            <a:extLst>
              <a:ext uri="{FF2B5EF4-FFF2-40B4-BE49-F238E27FC236}">
                <a16:creationId xmlns:a16="http://schemas.microsoft.com/office/drawing/2014/main" id="{83873C81-E669-47FB-962A-2BD915FDB5CE}"/>
              </a:ext>
            </a:extLst>
          </p:cNvPr>
          <p:cNvSpPr>
            <a:spLocks noGrp="1"/>
          </p:cNvSpPr>
          <p:nvPr>
            <p:ph idx="1"/>
          </p:nvPr>
        </p:nvSpPr>
        <p:spPr>
          <a:xfrm>
            <a:off x="1796141" y="1235978"/>
            <a:ext cx="9179035" cy="4946708"/>
          </a:xfrm>
        </p:spPr>
        <p:txBody>
          <a:bodyPr>
            <a:normAutofit/>
          </a:bodyPr>
          <a:lstStyle/>
          <a:p>
            <a:pPr marL="0" indent="0">
              <a:buNone/>
            </a:pPr>
            <a:r>
              <a:rPr lang="en-US" sz="2000" b="1" u="sng" dirty="0"/>
              <a:t>Practice</a:t>
            </a:r>
            <a:endParaRPr lang="en-HK" sz="2000" dirty="0"/>
          </a:p>
          <a:p>
            <a:pPr marL="0" indent="0">
              <a:buNone/>
            </a:pPr>
            <a:r>
              <a:rPr lang="en-US" sz="2000" dirty="0"/>
              <a:t>Refer to a journal article in your discipline which includes data visualization. Imagine that you need to explain one of the visuals in the journal article to a group of both technical and non-technical audience in an academic presentation. </a:t>
            </a:r>
            <a:endParaRPr lang="en-HK" sz="2000" dirty="0"/>
          </a:p>
          <a:p>
            <a:pPr lvl="0"/>
            <a:r>
              <a:rPr lang="en-US" sz="2000" dirty="0"/>
              <a:t>How would you start your explanation? </a:t>
            </a:r>
            <a:endParaRPr lang="en-HK" sz="2000" dirty="0"/>
          </a:p>
          <a:p>
            <a:pPr lvl="0"/>
            <a:r>
              <a:rPr lang="en-US" sz="2000" dirty="0"/>
              <a:t>How would you guide your audience to understand the data?</a:t>
            </a:r>
            <a:endParaRPr lang="en-HK" sz="2000" dirty="0"/>
          </a:p>
          <a:p>
            <a:pPr lvl="0"/>
            <a:r>
              <a:rPr lang="en-US" sz="2000" dirty="0"/>
              <a:t>What information will you highlight to the audience? </a:t>
            </a:r>
            <a:endParaRPr lang="en-HK" sz="2000" dirty="0"/>
          </a:p>
          <a:p>
            <a:pPr lvl="0"/>
            <a:r>
              <a:rPr lang="en-US" sz="2000" dirty="0"/>
              <a:t>How would you explain the significance/meaning of the data?</a:t>
            </a:r>
          </a:p>
          <a:p>
            <a:pPr marL="0" lvl="0" indent="0">
              <a:buNone/>
            </a:pPr>
            <a:endParaRPr lang="en-HK" sz="2000" dirty="0"/>
          </a:p>
          <a:p>
            <a:pPr marL="0" indent="0">
              <a:buNone/>
            </a:pPr>
            <a:r>
              <a:rPr lang="en-US" sz="2000" dirty="0"/>
              <a:t>Follow the steps of explaining data visualization introduced above. </a:t>
            </a:r>
            <a:r>
              <a:rPr lang="en-US" sz="2000" dirty="0" err="1"/>
              <a:t>Practise</a:t>
            </a:r>
            <a:r>
              <a:rPr lang="en-US" sz="2000" dirty="0"/>
              <a:t> explaining the visual to a partner. </a:t>
            </a:r>
            <a:endParaRPr lang="en-HK" sz="2000" dirty="0"/>
          </a:p>
          <a:p>
            <a:endParaRPr lang="en-HK" dirty="0"/>
          </a:p>
        </p:txBody>
      </p:sp>
    </p:spTree>
    <p:extLst>
      <p:ext uri="{BB962C8B-B14F-4D97-AF65-F5344CB8AC3E}">
        <p14:creationId xmlns:p14="http://schemas.microsoft.com/office/powerpoint/2010/main" val="754334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CF7D2F-614D-0E47-9783-9E7E5C06E47F}"/>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
        <p:nvSpPr>
          <p:cNvPr id="5" name="TextBox 4">
            <a:extLst>
              <a:ext uri="{FF2B5EF4-FFF2-40B4-BE49-F238E27FC236}">
                <a16:creationId xmlns:a16="http://schemas.microsoft.com/office/drawing/2014/main" id="{F2223859-3596-4DAF-A916-C16959823641}"/>
              </a:ext>
            </a:extLst>
          </p:cNvPr>
          <p:cNvSpPr txBox="1"/>
          <p:nvPr/>
        </p:nvSpPr>
        <p:spPr>
          <a:xfrm>
            <a:off x="1677739" y="970344"/>
            <a:ext cx="9504185" cy="1277850"/>
          </a:xfrm>
          <a:prstGeom prst="rect">
            <a:avLst/>
          </a:prstGeom>
          <a:noFill/>
        </p:spPr>
        <p:txBody>
          <a:bodyPr wrap="square">
            <a:spAutoFit/>
          </a:bodyPr>
          <a:lstStyle/>
          <a:p>
            <a:pPr algn="just">
              <a:lnSpc>
                <a:spcPct val="107000"/>
              </a:lnSpc>
              <a:spcAft>
                <a:spcPts val="800"/>
              </a:spcAft>
            </a:pPr>
            <a:r>
              <a:rPr lang="en-GB" sz="2400" b="1" dirty="0">
                <a:effectLst/>
                <a:ea typeface="DengXian" panose="02010600030101010101" pitchFamily="2" charset="-122"/>
                <a:cs typeface="Times New Roman" panose="02020603050405020304" pitchFamily="18" charset="0"/>
              </a:rPr>
              <a:t>OPTIONAL TASK - Supplementary Information on Visual Aids for Academic Presentations (Paper Presentations and Poster Presentations)</a:t>
            </a:r>
            <a:endParaRPr lang="en-GB" sz="2400" dirty="0">
              <a:effectLst/>
              <a:ea typeface="DengXian" panose="02010600030101010101" pitchFamily="2" charset="-122"/>
              <a:cs typeface="Times New Roman" panose="02020603050405020304" pitchFamily="18" charset="0"/>
            </a:endParaRPr>
          </a:p>
        </p:txBody>
      </p:sp>
      <p:sp>
        <p:nvSpPr>
          <p:cNvPr id="7" name="TextBox 6">
            <a:extLst>
              <a:ext uri="{FF2B5EF4-FFF2-40B4-BE49-F238E27FC236}">
                <a16:creationId xmlns:a16="http://schemas.microsoft.com/office/drawing/2014/main" id="{C7D8A464-4913-4843-8EDB-2951F53DBFA4}"/>
              </a:ext>
            </a:extLst>
          </p:cNvPr>
          <p:cNvSpPr txBox="1"/>
          <p:nvPr/>
        </p:nvSpPr>
        <p:spPr>
          <a:xfrm>
            <a:off x="1741783" y="2256037"/>
            <a:ext cx="9440141" cy="3452292"/>
          </a:xfrm>
          <a:prstGeom prst="rect">
            <a:avLst/>
          </a:prstGeom>
          <a:noFill/>
        </p:spPr>
        <p:txBody>
          <a:bodyPr wrap="square">
            <a:spAutoFit/>
          </a:bodyPr>
          <a:lstStyle/>
          <a:p>
            <a:pPr algn="just">
              <a:lnSpc>
                <a:spcPct val="115000"/>
              </a:lnSpc>
              <a:spcAft>
                <a:spcPts val="600"/>
              </a:spcAft>
            </a:pPr>
            <a:r>
              <a:rPr lang="en-GB" sz="2400" dirty="0">
                <a:effectLst/>
                <a:ea typeface="DengXian" panose="02010600030101010101" pitchFamily="2" charset="-122"/>
                <a:cs typeface="Times New Roman" panose="02020603050405020304" pitchFamily="18" charset="0"/>
              </a:rPr>
              <a:t>Effective use of visual aids can enhance your presentations. They can increase the audience’s understanding of your topic, make an impact and engage the audience. Visual aids are chosen depending on their purpose. In an academic presentation, power point slides are always used. The following tasks give you some suggestions about the choice of </a:t>
            </a:r>
            <a:r>
              <a:rPr lang="en-GB" sz="2400" b="1" dirty="0">
                <a:effectLst/>
                <a:ea typeface="DengXian" panose="02010600030101010101" pitchFamily="2" charset="-122"/>
                <a:cs typeface="Times New Roman" panose="02020603050405020304" pitchFamily="18" charset="0"/>
              </a:rPr>
              <a:t>colouring</a:t>
            </a:r>
            <a:r>
              <a:rPr lang="en-GB" sz="2400" dirty="0">
                <a:effectLst/>
                <a:ea typeface="DengXian" panose="02010600030101010101" pitchFamily="2" charset="-122"/>
                <a:cs typeface="Times New Roman" panose="02020603050405020304" pitchFamily="18" charset="0"/>
              </a:rPr>
              <a:t> and </a:t>
            </a:r>
            <a:r>
              <a:rPr lang="en-GB" sz="2400" b="1" dirty="0">
                <a:effectLst/>
                <a:ea typeface="DengXian" panose="02010600030101010101" pitchFamily="2" charset="-122"/>
                <a:cs typeface="Times New Roman" panose="02020603050405020304" pitchFamily="18" charset="0"/>
              </a:rPr>
              <a:t>typographical features </a:t>
            </a:r>
            <a:r>
              <a:rPr lang="en-GB" sz="2400" dirty="0">
                <a:effectLst/>
                <a:ea typeface="DengXian" panose="02010600030101010101" pitchFamily="2" charset="-122"/>
                <a:cs typeface="Times New Roman" panose="02020603050405020304" pitchFamily="18" charset="0"/>
              </a:rPr>
              <a:t>in academic presentations.</a:t>
            </a:r>
          </a:p>
        </p:txBody>
      </p:sp>
    </p:spTree>
    <p:extLst>
      <p:ext uri="{BB962C8B-B14F-4D97-AF65-F5344CB8AC3E}">
        <p14:creationId xmlns:p14="http://schemas.microsoft.com/office/powerpoint/2010/main" val="25081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256659-9951-2848-B296-D7DE64B4118A}"/>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
        <p:nvSpPr>
          <p:cNvPr id="7" name="TextBox 6">
            <a:extLst>
              <a:ext uri="{FF2B5EF4-FFF2-40B4-BE49-F238E27FC236}">
                <a16:creationId xmlns:a16="http://schemas.microsoft.com/office/drawing/2014/main" id="{80370CEB-A4D6-4DEF-8743-C74D2E79070F}"/>
              </a:ext>
            </a:extLst>
          </p:cNvPr>
          <p:cNvSpPr txBox="1"/>
          <p:nvPr/>
        </p:nvSpPr>
        <p:spPr>
          <a:xfrm>
            <a:off x="1658522" y="639227"/>
            <a:ext cx="9790131" cy="662233"/>
          </a:xfrm>
          <a:prstGeom prst="rect">
            <a:avLst/>
          </a:prstGeom>
          <a:noFill/>
        </p:spPr>
        <p:txBody>
          <a:bodyPr wrap="square">
            <a:spAutoFit/>
          </a:bodyPr>
          <a:lstStyle/>
          <a:p>
            <a:pPr marL="360000" lvl="0" indent="-360000" algn="just">
              <a:lnSpc>
                <a:spcPct val="107000"/>
              </a:lnSpc>
              <a:spcAft>
                <a:spcPts val="800"/>
              </a:spcAft>
            </a:pPr>
            <a:r>
              <a:rPr lang="en-GB" sz="1800" dirty="0">
                <a:effectLst/>
                <a:ea typeface="DengXian" panose="02010600030101010101" pitchFamily="2" charset="-122"/>
                <a:cs typeface="Times New Roman" panose="02020603050405020304" pitchFamily="18" charset="0"/>
              </a:rPr>
              <a:t>1.	Have a look at the four example PPT slides below. Which two slides do you find easier to read? Why?</a:t>
            </a:r>
            <a:endParaRPr lang="en-GB" sz="1600" dirty="0">
              <a:effectLst/>
              <a:ea typeface="DengXian" panose="02010600030101010101" pitchFamily="2" charset="-122"/>
              <a:cs typeface="Times New Roman" panose="02020603050405020304" pitchFamily="18" charset="0"/>
            </a:endParaRPr>
          </a:p>
        </p:txBody>
      </p:sp>
      <p:pic>
        <p:nvPicPr>
          <p:cNvPr id="6" name="Picture 5">
            <a:extLst>
              <a:ext uri="{FF2B5EF4-FFF2-40B4-BE49-F238E27FC236}">
                <a16:creationId xmlns:a16="http://schemas.microsoft.com/office/drawing/2014/main" id="{EB892AFF-4A18-4948-9B4B-BF88CC5161EF}"/>
              </a:ext>
            </a:extLst>
          </p:cNvPr>
          <p:cNvPicPr/>
          <p:nvPr/>
        </p:nvPicPr>
        <p:blipFill>
          <a:blip r:embed="rId2"/>
          <a:stretch>
            <a:fillRect/>
          </a:stretch>
        </p:blipFill>
        <p:spPr>
          <a:xfrm>
            <a:off x="1658522" y="1315065"/>
            <a:ext cx="7378380" cy="5556540"/>
          </a:xfrm>
          <a:prstGeom prst="rect">
            <a:avLst/>
          </a:prstGeom>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662365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256659-9951-2848-B296-D7DE64B4118A}"/>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TextBox 6">
            <a:extLst>
              <a:ext uri="{FF2B5EF4-FFF2-40B4-BE49-F238E27FC236}">
                <a16:creationId xmlns:a16="http://schemas.microsoft.com/office/drawing/2014/main" id="{80370CEB-A4D6-4DEF-8743-C74D2E79070F}"/>
              </a:ext>
            </a:extLst>
          </p:cNvPr>
          <p:cNvSpPr txBox="1"/>
          <p:nvPr/>
        </p:nvSpPr>
        <p:spPr>
          <a:xfrm>
            <a:off x="1589249" y="308111"/>
            <a:ext cx="9790131" cy="365869"/>
          </a:xfrm>
          <a:prstGeom prst="rect">
            <a:avLst/>
          </a:prstGeom>
          <a:noFill/>
        </p:spPr>
        <p:txBody>
          <a:bodyPr wrap="square">
            <a:spAutoFit/>
          </a:bodyPr>
          <a:lstStyle/>
          <a:p>
            <a:pPr marL="360000" lvl="0" indent="-360000" algn="just">
              <a:lnSpc>
                <a:spcPct val="107000"/>
              </a:lnSpc>
              <a:spcAft>
                <a:spcPts val="800"/>
              </a:spcAft>
            </a:pPr>
            <a:r>
              <a:rPr lang="en-GB" sz="1800" dirty="0">
                <a:effectLst/>
                <a:ea typeface="DengXian" panose="02010600030101010101" pitchFamily="2" charset="-122"/>
                <a:cs typeface="Times New Roman" panose="02020603050405020304" pitchFamily="18" charset="0"/>
              </a:rPr>
              <a:t>	There are three effective ways of using multiple colours:</a:t>
            </a:r>
            <a:endParaRPr lang="en-GB" sz="1600" dirty="0">
              <a:effectLst/>
              <a:ea typeface="DengXia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AC85F8AC-9846-45AC-815D-DFC198CD130D}"/>
              </a:ext>
            </a:extLst>
          </p:cNvPr>
          <p:cNvSpPr txBox="1"/>
          <p:nvPr/>
        </p:nvSpPr>
        <p:spPr>
          <a:xfrm>
            <a:off x="1651595" y="787782"/>
            <a:ext cx="1181660" cy="365869"/>
          </a:xfrm>
          <a:prstGeom prst="rect">
            <a:avLst/>
          </a:prstGeom>
          <a:noFill/>
        </p:spPr>
        <p:txBody>
          <a:bodyPr wrap="square">
            <a:spAutoFit/>
          </a:bodyPr>
          <a:lstStyle/>
          <a:p>
            <a:pPr marL="360000" lvl="0" indent="-360000" algn="just">
              <a:lnSpc>
                <a:spcPct val="107000"/>
              </a:lnSpc>
              <a:spcAft>
                <a:spcPts val="800"/>
              </a:spcAft>
            </a:pPr>
            <a:r>
              <a:rPr lang="en-GB" sz="1800" dirty="0">
                <a:effectLst/>
                <a:ea typeface="DengXian" panose="02010600030101010101" pitchFamily="2" charset="-122"/>
                <a:cs typeface="Times New Roman" panose="02020603050405020304" pitchFamily="18" charset="0"/>
              </a:rPr>
              <a:t>	</a:t>
            </a:r>
            <a:r>
              <a:rPr lang="en-GB" dirty="0">
                <a:ea typeface="DengXian" panose="02010600030101010101" pitchFamily="2" charset="-122"/>
                <a:cs typeface="Times New Roman" panose="02020603050405020304" pitchFamily="18" charset="0"/>
              </a:rPr>
              <a:t>1</a:t>
            </a:r>
            <a:r>
              <a:rPr lang="en-GB" sz="1800" dirty="0">
                <a:effectLst/>
                <a:ea typeface="DengXian" panose="02010600030101010101" pitchFamily="2" charset="-122"/>
                <a:cs typeface="Times New Roman" panose="02020603050405020304" pitchFamily="18" charset="0"/>
              </a:rPr>
              <a:t>.</a:t>
            </a:r>
            <a:endParaRPr lang="en-GB" sz="1600" dirty="0">
              <a:effectLst/>
              <a:ea typeface="DengXian"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E0327FB3-FEEB-41C5-AAD0-85E102D909B6}"/>
              </a:ext>
            </a:extLst>
          </p:cNvPr>
          <p:cNvPicPr/>
          <p:nvPr/>
        </p:nvPicPr>
        <p:blipFill rotWithShape="1">
          <a:blip r:embed="rId2"/>
          <a:srcRect l="1406"/>
          <a:stretch/>
        </p:blipFill>
        <p:spPr bwMode="auto">
          <a:xfrm>
            <a:off x="2015837" y="1480508"/>
            <a:ext cx="8001000" cy="43106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2047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256659-9951-2848-B296-D7DE64B4118A}"/>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
        <p:nvSpPr>
          <p:cNvPr id="9" name="TextBox 8">
            <a:extLst>
              <a:ext uri="{FF2B5EF4-FFF2-40B4-BE49-F238E27FC236}">
                <a16:creationId xmlns:a16="http://schemas.microsoft.com/office/drawing/2014/main" id="{AC85F8AC-9846-45AC-815D-DFC198CD130D}"/>
              </a:ext>
            </a:extLst>
          </p:cNvPr>
          <p:cNvSpPr txBox="1"/>
          <p:nvPr/>
        </p:nvSpPr>
        <p:spPr>
          <a:xfrm>
            <a:off x="1138715" y="114036"/>
            <a:ext cx="1181660" cy="365869"/>
          </a:xfrm>
          <a:prstGeom prst="rect">
            <a:avLst/>
          </a:prstGeom>
          <a:noFill/>
        </p:spPr>
        <p:txBody>
          <a:bodyPr wrap="square">
            <a:spAutoFit/>
          </a:bodyPr>
          <a:lstStyle/>
          <a:p>
            <a:pPr marL="360000" lvl="0" indent="-360000" algn="just">
              <a:lnSpc>
                <a:spcPct val="107000"/>
              </a:lnSpc>
              <a:spcAft>
                <a:spcPts val="800"/>
              </a:spcAft>
            </a:pPr>
            <a:r>
              <a:rPr lang="en-GB" sz="1800" dirty="0">
                <a:effectLst/>
                <a:ea typeface="DengXian" panose="02010600030101010101" pitchFamily="2" charset="-122"/>
                <a:cs typeface="Times New Roman" panose="02020603050405020304" pitchFamily="18" charset="0"/>
              </a:rPr>
              <a:t>	</a:t>
            </a:r>
            <a:r>
              <a:rPr lang="en-GB" dirty="0">
                <a:ea typeface="DengXian" panose="02010600030101010101" pitchFamily="2" charset="-122"/>
                <a:cs typeface="Times New Roman" panose="02020603050405020304" pitchFamily="18" charset="0"/>
              </a:rPr>
              <a:t>2</a:t>
            </a:r>
            <a:r>
              <a:rPr lang="en-GB" sz="1800" dirty="0">
                <a:effectLst/>
                <a:ea typeface="DengXian" panose="02010600030101010101" pitchFamily="2" charset="-122"/>
                <a:cs typeface="Times New Roman" panose="02020603050405020304" pitchFamily="18" charset="0"/>
              </a:rPr>
              <a:t>.</a:t>
            </a:r>
            <a:endParaRPr lang="en-GB" sz="1600" dirty="0">
              <a:effectLst/>
              <a:ea typeface="DengXian" panose="02010600030101010101" pitchFamily="2" charset="-122"/>
              <a:cs typeface="Times New Roman" panose="02020603050405020304" pitchFamily="18" charset="0"/>
            </a:endParaRPr>
          </a:p>
        </p:txBody>
      </p:sp>
      <p:sp>
        <p:nvSpPr>
          <p:cNvPr id="2" name="TextBox 1">
            <a:extLst>
              <a:ext uri="{FF2B5EF4-FFF2-40B4-BE49-F238E27FC236}">
                <a16:creationId xmlns:a16="http://schemas.microsoft.com/office/drawing/2014/main" id="{F8EBC689-D9F8-4A3A-8358-BB07D52D8345}"/>
              </a:ext>
            </a:extLst>
          </p:cNvPr>
          <p:cNvSpPr txBox="1"/>
          <p:nvPr/>
        </p:nvSpPr>
        <p:spPr>
          <a:xfrm>
            <a:off x="4041155" y="3932147"/>
            <a:ext cx="1181660" cy="365869"/>
          </a:xfrm>
          <a:prstGeom prst="rect">
            <a:avLst/>
          </a:prstGeom>
          <a:noFill/>
        </p:spPr>
        <p:txBody>
          <a:bodyPr wrap="square">
            <a:spAutoFit/>
          </a:bodyPr>
          <a:lstStyle/>
          <a:p>
            <a:pPr marL="360000" lvl="0" indent="-360000" algn="just">
              <a:lnSpc>
                <a:spcPct val="107000"/>
              </a:lnSpc>
              <a:spcAft>
                <a:spcPts val="800"/>
              </a:spcAft>
            </a:pPr>
            <a:r>
              <a:rPr lang="en-GB" sz="1800" dirty="0">
                <a:effectLst/>
                <a:ea typeface="DengXian" panose="02010600030101010101" pitchFamily="2" charset="-122"/>
                <a:cs typeface="Times New Roman" panose="02020603050405020304" pitchFamily="18" charset="0"/>
              </a:rPr>
              <a:t>	</a:t>
            </a:r>
            <a:r>
              <a:rPr lang="en-GB" dirty="0">
                <a:ea typeface="DengXian" panose="02010600030101010101" pitchFamily="2" charset="-122"/>
                <a:cs typeface="Times New Roman" panose="02020603050405020304" pitchFamily="18" charset="0"/>
              </a:rPr>
              <a:t>3</a:t>
            </a:r>
            <a:r>
              <a:rPr lang="en-GB" sz="1800" dirty="0">
                <a:effectLst/>
                <a:ea typeface="DengXian" panose="02010600030101010101" pitchFamily="2" charset="-122"/>
                <a:cs typeface="Times New Roman" panose="02020603050405020304" pitchFamily="18" charset="0"/>
              </a:rPr>
              <a:t>.</a:t>
            </a:r>
            <a:endParaRPr lang="en-GB" sz="1600" dirty="0">
              <a:effectLst/>
              <a:ea typeface="DengXia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D1B6B147-78FD-4449-A19E-A1363ABA1B74}"/>
              </a:ext>
            </a:extLst>
          </p:cNvPr>
          <p:cNvPicPr/>
          <p:nvPr/>
        </p:nvPicPr>
        <p:blipFill rotWithShape="1">
          <a:blip r:embed="rId2"/>
          <a:srcRect l="2214"/>
          <a:stretch/>
        </p:blipFill>
        <p:spPr bwMode="auto">
          <a:xfrm>
            <a:off x="1888632" y="13886"/>
            <a:ext cx="7030529" cy="3415114"/>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B06FD38F-3FD2-424F-9FA2-08C8931BA422}"/>
              </a:ext>
            </a:extLst>
          </p:cNvPr>
          <p:cNvPicPr/>
          <p:nvPr/>
        </p:nvPicPr>
        <p:blipFill rotWithShape="1">
          <a:blip r:embed="rId3"/>
          <a:srcRect l="1865"/>
          <a:stretch/>
        </p:blipFill>
        <p:spPr bwMode="auto">
          <a:xfrm>
            <a:off x="5459285" y="3561434"/>
            <a:ext cx="6545678" cy="32826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33175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223859-3596-4DAF-A916-C16959823641}"/>
              </a:ext>
            </a:extLst>
          </p:cNvPr>
          <p:cNvSpPr txBox="1"/>
          <p:nvPr/>
        </p:nvSpPr>
        <p:spPr>
          <a:xfrm>
            <a:off x="434480" y="212231"/>
            <a:ext cx="6285808" cy="1259894"/>
          </a:xfrm>
          <a:prstGeom prst="rect">
            <a:avLst/>
          </a:prstGeom>
        </p:spPr>
        <p:txBody>
          <a:bodyPr vert="horz" lIns="91440" tIns="45720" rIns="91440" bIns="45720" rtlCol="0" anchor="t">
            <a:normAutofit/>
          </a:bodyPr>
          <a:lstStyle/>
          <a:p>
            <a:pPr>
              <a:lnSpc>
                <a:spcPct val="90000"/>
              </a:lnSpc>
              <a:spcBef>
                <a:spcPct val="0"/>
              </a:spcBef>
              <a:spcAft>
                <a:spcPts val="800"/>
              </a:spcAft>
            </a:pPr>
            <a:r>
              <a:rPr lang="en-US" sz="2800" b="1" dirty="0">
                <a:solidFill>
                  <a:schemeClr val="tx1">
                    <a:lumMod val="85000"/>
                    <a:lumOff val="15000"/>
                  </a:schemeClr>
                </a:solidFill>
                <a:effectLst/>
                <a:latin typeface="+mj-lt"/>
                <a:ea typeface="+mj-ea"/>
                <a:cs typeface="+mj-cs"/>
              </a:rPr>
              <a:t>Choosing background colours:</a:t>
            </a:r>
            <a:endParaRPr lang="en-US" sz="2800" dirty="0">
              <a:solidFill>
                <a:schemeClr val="tx1">
                  <a:lumMod val="85000"/>
                  <a:lumOff val="15000"/>
                </a:schemeClr>
              </a:solidFill>
              <a:effectLst/>
              <a:latin typeface="+mj-lt"/>
              <a:ea typeface="+mj-ea"/>
              <a:cs typeface="+mj-cs"/>
            </a:endParaRPr>
          </a:p>
        </p:txBody>
      </p:sp>
      <p:sp>
        <p:nvSpPr>
          <p:cNvPr id="7" name="TextBox 6">
            <a:extLst>
              <a:ext uri="{FF2B5EF4-FFF2-40B4-BE49-F238E27FC236}">
                <a16:creationId xmlns:a16="http://schemas.microsoft.com/office/drawing/2014/main" id="{C7D8A464-4913-4843-8EDB-2951F53DBFA4}"/>
              </a:ext>
            </a:extLst>
          </p:cNvPr>
          <p:cNvSpPr txBox="1"/>
          <p:nvPr/>
        </p:nvSpPr>
        <p:spPr>
          <a:xfrm>
            <a:off x="290945" y="1386723"/>
            <a:ext cx="3484419" cy="4078895"/>
          </a:xfrm>
          <a:prstGeom prst="rect">
            <a:avLst/>
          </a:prstGeom>
        </p:spPr>
        <p:txBody>
          <a:bodyPr vert="horz" lIns="91440" tIns="45720" rIns="91440" bIns="45720" rtlCol="0">
            <a:normAutofit/>
          </a:bodyPr>
          <a:lstStyle/>
          <a:p>
            <a:pPr>
              <a:lnSpc>
                <a:spcPct val="90000"/>
              </a:lnSpc>
              <a:spcBef>
                <a:spcPts val="1000"/>
              </a:spcBef>
              <a:buClr>
                <a:schemeClr val="accent1"/>
              </a:buClr>
            </a:pPr>
            <a:r>
              <a:rPr lang="en-GB" dirty="0">
                <a:solidFill>
                  <a:schemeClr val="tx1">
                    <a:lumMod val="75000"/>
                    <a:lumOff val="25000"/>
                  </a:schemeClr>
                </a:solidFill>
                <a:effectLst/>
              </a:rPr>
              <a:t>The colours you choose for your foreground and background should be as far apart in value as possible to maximize visibility.</a:t>
            </a:r>
          </a:p>
          <a:p>
            <a:pPr>
              <a:lnSpc>
                <a:spcPct val="90000"/>
              </a:lnSpc>
              <a:spcBef>
                <a:spcPts val="1000"/>
              </a:spcBef>
              <a:buClr>
                <a:schemeClr val="accent1"/>
              </a:buClr>
            </a:pPr>
            <a:r>
              <a:rPr lang="en-GB" dirty="0">
                <a:solidFill>
                  <a:schemeClr val="tx1">
                    <a:lumMod val="75000"/>
                    <a:lumOff val="25000"/>
                  </a:schemeClr>
                </a:solidFill>
                <a:effectLst/>
              </a:rPr>
              <a:t>To test various foreground/  background combinations, convert your colours to grayscale. The more your two colours approach the values of black and white, the greater the contrast and the clearer your message.</a:t>
            </a:r>
          </a:p>
        </p:txBody>
      </p:sp>
      <p:pic>
        <p:nvPicPr>
          <p:cNvPr id="6" name="Picture 5">
            <a:extLst>
              <a:ext uri="{FF2B5EF4-FFF2-40B4-BE49-F238E27FC236}">
                <a16:creationId xmlns:a16="http://schemas.microsoft.com/office/drawing/2014/main" id="{59DD7AA6-6108-49D1-9AC0-C4274B72676A}"/>
              </a:ext>
            </a:extLst>
          </p:cNvPr>
          <p:cNvPicPr/>
          <p:nvPr/>
        </p:nvPicPr>
        <p:blipFill>
          <a:blip r:embed="rId2"/>
          <a:stretch>
            <a:fillRect/>
          </a:stretch>
        </p:blipFill>
        <p:spPr>
          <a:xfrm>
            <a:off x="4619543" y="910943"/>
            <a:ext cx="6953577" cy="4711047"/>
          </a:xfrm>
          <a:prstGeom prst="rect">
            <a:avLst/>
          </a:prstGeom>
        </p:spPr>
      </p:pic>
      <p:sp>
        <p:nvSpPr>
          <p:cNvPr id="2" name="Slide Number Placeholder 1">
            <a:extLst>
              <a:ext uri="{FF2B5EF4-FFF2-40B4-BE49-F238E27FC236}">
                <a16:creationId xmlns:a16="http://schemas.microsoft.com/office/drawing/2014/main" id="{E6CF7D2F-614D-0E47-9783-9E7E5C06E47F}"/>
              </a:ext>
            </a:extLst>
          </p:cNvPr>
          <p:cNvSpPr>
            <a:spLocks noGrp="1"/>
          </p:cNvSpPr>
          <p:nvPr>
            <p:ph type="sldNum" sz="quarter" idx="12"/>
          </p:nvPr>
        </p:nvSpPr>
        <p:spPr>
          <a:xfrm>
            <a:off x="121514" y="6133610"/>
            <a:ext cx="779767" cy="365125"/>
          </a:xfrm>
        </p:spPr>
        <p:txBody>
          <a:bodyPr vert="horz" lIns="91440" tIns="45720" rIns="91440" bIns="45720" rtlCol="0" anchor="ctr">
            <a:normAutofit/>
          </a:bodyPr>
          <a:lstStyle/>
          <a:p>
            <a:pPr defTabSz="914400">
              <a:lnSpc>
                <a:spcPct val="90000"/>
              </a:lnSpc>
              <a:spcAft>
                <a:spcPts val="600"/>
              </a:spcAft>
            </a:pPr>
            <a:fld id="{D57F1E4F-1CFF-5643-939E-217C01CDF565}" type="slidenum">
              <a:rPr lang="en-US" sz="1900" smtClean="0"/>
              <a:pPr defTabSz="914400">
                <a:lnSpc>
                  <a:spcPct val="90000"/>
                </a:lnSpc>
                <a:spcAft>
                  <a:spcPts val="600"/>
                </a:spcAft>
              </a:pPr>
              <a:t>38</a:t>
            </a:fld>
            <a:endParaRPr lang="en-US" sz="1900"/>
          </a:p>
        </p:txBody>
      </p:sp>
    </p:spTree>
    <p:extLst>
      <p:ext uri="{BB962C8B-B14F-4D97-AF65-F5344CB8AC3E}">
        <p14:creationId xmlns:p14="http://schemas.microsoft.com/office/powerpoint/2010/main" val="3626495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256659-9951-2848-B296-D7DE64B4118A}"/>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TextBox 6">
            <a:extLst>
              <a:ext uri="{FF2B5EF4-FFF2-40B4-BE49-F238E27FC236}">
                <a16:creationId xmlns:a16="http://schemas.microsoft.com/office/drawing/2014/main" id="{80370CEB-A4D6-4DEF-8743-C74D2E79070F}"/>
              </a:ext>
            </a:extLst>
          </p:cNvPr>
          <p:cNvSpPr txBox="1"/>
          <p:nvPr/>
        </p:nvSpPr>
        <p:spPr>
          <a:xfrm>
            <a:off x="1526904" y="189211"/>
            <a:ext cx="9790131" cy="365869"/>
          </a:xfrm>
          <a:prstGeom prst="rect">
            <a:avLst/>
          </a:prstGeom>
          <a:noFill/>
        </p:spPr>
        <p:txBody>
          <a:bodyPr wrap="square">
            <a:spAutoFit/>
          </a:bodyPr>
          <a:lstStyle/>
          <a:p>
            <a:pPr marL="360000" lvl="0" indent="-360000" algn="just">
              <a:lnSpc>
                <a:spcPct val="107000"/>
              </a:lnSpc>
              <a:spcAft>
                <a:spcPts val="800"/>
              </a:spcAft>
            </a:pPr>
            <a:r>
              <a:rPr lang="en-GB" sz="1800" dirty="0">
                <a:effectLst/>
                <a:ea typeface="DengXian" panose="02010600030101010101" pitchFamily="2" charset="-122"/>
                <a:cs typeface="Times New Roman" panose="02020603050405020304" pitchFamily="18" charset="0"/>
              </a:rPr>
              <a:t>	</a:t>
            </a:r>
            <a:r>
              <a:rPr lang="en-GB" sz="1800" b="1" dirty="0">
                <a:effectLst/>
                <a:ea typeface="DengXian" panose="02010600030101010101" pitchFamily="2" charset="-122"/>
                <a:cs typeface="Times New Roman" panose="02020603050405020304" pitchFamily="18" charset="0"/>
              </a:rPr>
              <a:t>Using colours to highlight:</a:t>
            </a:r>
            <a:endParaRPr lang="en-GB" sz="1600" b="1" dirty="0">
              <a:effectLst/>
              <a:ea typeface="DengXia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AC85F8AC-9846-45AC-815D-DFC198CD130D}"/>
              </a:ext>
            </a:extLst>
          </p:cNvPr>
          <p:cNvSpPr txBox="1"/>
          <p:nvPr/>
        </p:nvSpPr>
        <p:spPr>
          <a:xfrm>
            <a:off x="1526904" y="673609"/>
            <a:ext cx="8829369" cy="958596"/>
          </a:xfrm>
          <a:prstGeom prst="rect">
            <a:avLst/>
          </a:prstGeom>
          <a:noFill/>
        </p:spPr>
        <p:txBody>
          <a:bodyPr wrap="square">
            <a:spAutoFit/>
          </a:bodyPr>
          <a:lstStyle/>
          <a:p>
            <a:pPr marL="360000" lvl="0" indent="-360000" algn="just">
              <a:lnSpc>
                <a:spcPct val="107000"/>
              </a:lnSpc>
              <a:spcAft>
                <a:spcPts val="800"/>
              </a:spcAft>
            </a:pPr>
            <a:r>
              <a:rPr lang="en-GB" sz="1800" dirty="0">
                <a:effectLst/>
                <a:ea typeface="DengXian" panose="02010600030101010101" pitchFamily="2" charset="-122"/>
                <a:cs typeface="Times New Roman" panose="02020603050405020304" pitchFamily="18" charset="0"/>
              </a:rPr>
              <a:t>	</a:t>
            </a:r>
            <a:r>
              <a:rPr lang="en-GB" dirty="0">
                <a:ea typeface="DengXian" panose="02010600030101010101" pitchFamily="2" charset="-122"/>
                <a:cs typeface="Times New Roman" panose="02020603050405020304" pitchFamily="18" charset="0"/>
              </a:rPr>
              <a:t>When there is too much information in a slide and you would like to draw the audience attention to certain points, you can use colours to highlight those you will talk about.</a:t>
            </a:r>
            <a:endParaRPr lang="en-GB" sz="1600" dirty="0">
              <a:effectLst/>
              <a:ea typeface="DengXia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F4B32BF0-F224-4009-911E-BFCF0DAE91E0}"/>
              </a:ext>
            </a:extLst>
          </p:cNvPr>
          <p:cNvPicPr/>
          <p:nvPr/>
        </p:nvPicPr>
        <p:blipFill>
          <a:blip r:embed="rId2"/>
          <a:stretch>
            <a:fillRect/>
          </a:stretch>
        </p:blipFill>
        <p:spPr>
          <a:xfrm>
            <a:off x="2118471" y="1811547"/>
            <a:ext cx="8535152" cy="4857241"/>
          </a:xfrm>
          <a:prstGeom prst="rect">
            <a:avLst/>
          </a:prstGeom>
        </p:spPr>
      </p:pic>
      <p:grpSp>
        <p:nvGrpSpPr>
          <p:cNvPr id="11" name="Group 10">
            <a:extLst>
              <a:ext uri="{FF2B5EF4-FFF2-40B4-BE49-F238E27FC236}">
                <a16:creationId xmlns:a16="http://schemas.microsoft.com/office/drawing/2014/main" id="{8D16D0B1-EE0C-4C30-9D70-75ACDD277AAB}"/>
              </a:ext>
            </a:extLst>
          </p:cNvPr>
          <p:cNvGrpSpPr/>
          <p:nvPr/>
        </p:nvGrpSpPr>
        <p:grpSpPr>
          <a:xfrm>
            <a:off x="3001794" y="2607391"/>
            <a:ext cx="6892703" cy="1507409"/>
            <a:chOff x="55759" y="27444"/>
            <a:chExt cx="3600451" cy="643527"/>
          </a:xfrm>
        </p:grpSpPr>
        <p:sp>
          <p:nvSpPr>
            <p:cNvPr id="12" name="Rectangle 11">
              <a:extLst>
                <a:ext uri="{FF2B5EF4-FFF2-40B4-BE49-F238E27FC236}">
                  <a16:creationId xmlns:a16="http://schemas.microsoft.com/office/drawing/2014/main" id="{6FDFB36C-3982-4976-91FD-D05EABBFBDC9}"/>
                </a:ext>
              </a:extLst>
            </p:cNvPr>
            <p:cNvSpPr/>
            <p:nvPr/>
          </p:nvSpPr>
          <p:spPr>
            <a:xfrm>
              <a:off x="55759" y="27444"/>
              <a:ext cx="3600450" cy="117068"/>
            </a:xfrm>
            <a:prstGeom prst="rect">
              <a:avLst/>
            </a:prstGeom>
            <a:solidFill>
              <a:srgbClr val="0070C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Rectangle 12">
              <a:extLst>
                <a:ext uri="{FF2B5EF4-FFF2-40B4-BE49-F238E27FC236}">
                  <a16:creationId xmlns:a16="http://schemas.microsoft.com/office/drawing/2014/main" id="{38A07429-1CCF-48E8-9D44-3BBAD9F180F2}"/>
                </a:ext>
              </a:extLst>
            </p:cNvPr>
            <p:cNvSpPr/>
            <p:nvPr/>
          </p:nvSpPr>
          <p:spPr>
            <a:xfrm>
              <a:off x="55759" y="283916"/>
              <a:ext cx="3600450" cy="123825"/>
            </a:xfrm>
            <a:prstGeom prst="rect">
              <a:avLst/>
            </a:prstGeom>
            <a:solidFill>
              <a:srgbClr val="5B9BD5">
                <a:alpha val="34000"/>
              </a:srgbClr>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Rectangle 13">
              <a:extLst>
                <a:ext uri="{FF2B5EF4-FFF2-40B4-BE49-F238E27FC236}">
                  <a16:creationId xmlns:a16="http://schemas.microsoft.com/office/drawing/2014/main" id="{EAD4872D-C74D-47F0-971E-08163C65D5FC}"/>
                </a:ext>
              </a:extLst>
            </p:cNvPr>
            <p:cNvSpPr/>
            <p:nvPr/>
          </p:nvSpPr>
          <p:spPr>
            <a:xfrm>
              <a:off x="55760" y="547146"/>
              <a:ext cx="3600450" cy="123825"/>
            </a:xfrm>
            <a:prstGeom prst="rect">
              <a:avLst/>
            </a:prstGeom>
            <a:solidFill>
              <a:srgbClr val="5B9BD5">
                <a:alpha val="34000"/>
              </a:srgbClr>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Tree>
    <p:extLst>
      <p:ext uri="{BB962C8B-B14F-4D97-AF65-F5344CB8AC3E}">
        <p14:creationId xmlns:p14="http://schemas.microsoft.com/office/powerpoint/2010/main" val="3367909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2043" y="512462"/>
            <a:ext cx="8911687" cy="1280890"/>
          </a:xfrm>
        </p:spPr>
        <p:txBody>
          <a:bodyPr/>
          <a:lstStyle/>
          <a:p>
            <a:r>
              <a:rPr lang="en-US" dirty="0"/>
              <a:t>Warm-up Task</a:t>
            </a:r>
          </a:p>
        </p:txBody>
      </p:sp>
      <p:sp>
        <p:nvSpPr>
          <p:cNvPr id="3" name="Content Placeholder 2"/>
          <p:cNvSpPr>
            <a:spLocks noGrp="1"/>
          </p:cNvSpPr>
          <p:nvPr>
            <p:ph idx="1"/>
          </p:nvPr>
        </p:nvSpPr>
        <p:spPr>
          <a:xfrm>
            <a:off x="1508270" y="1446415"/>
            <a:ext cx="10143403" cy="5063846"/>
          </a:xfrm>
        </p:spPr>
        <p:txBody>
          <a:bodyPr>
            <a:normAutofit/>
          </a:bodyPr>
          <a:lstStyle/>
          <a:p>
            <a:pPr marL="0" indent="0">
              <a:buNone/>
            </a:pPr>
            <a:r>
              <a:rPr lang="en-US" sz="2400" dirty="0"/>
              <a:t>Find a partner and discuss the following questions:</a:t>
            </a:r>
            <a:endParaRPr lang="en-GB" sz="2400" dirty="0"/>
          </a:p>
          <a:p>
            <a:endParaRPr lang="en-US" sz="2400" dirty="0"/>
          </a:p>
          <a:p>
            <a:pPr algn="just"/>
            <a:r>
              <a:rPr lang="en-US" sz="2400" dirty="0"/>
              <a:t>1. </a:t>
            </a:r>
            <a:r>
              <a:rPr lang="en-GB" sz="2400" dirty="0"/>
              <a:t>What are the functions of the Conclusion section of a thesis and a journal article?</a:t>
            </a:r>
          </a:p>
          <a:p>
            <a:pPr marL="0" lvl="0" indent="0" algn="just">
              <a:buNone/>
            </a:pPr>
            <a:r>
              <a:rPr lang="en-GB" sz="2200" dirty="0">
                <a:solidFill>
                  <a:srgbClr val="0070C0"/>
                </a:solidFill>
              </a:rPr>
              <a:t> </a:t>
            </a:r>
            <a:r>
              <a:rPr lang="en-GB" sz="2000" dirty="0">
                <a:solidFill>
                  <a:srgbClr val="0070C0"/>
                </a:solidFill>
              </a:rPr>
              <a:t>A backward-looking function:</a:t>
            </a:r>
          </a:p>
          <a:p>
            <a:pPr marL="612000" lvl="0" indent="-612000" algn="just">
              <a:buNone/>
            </a:pPr>
            <a:r>
              <a:rPr lang="en-GB" sz="2000" dirty="0">
                <a:solidFill>
                  <a:srgbClr val="0070C0"/>
                </a:solidFill>
              </a:rPr>
              <a:t>    • Stating the contribution of the research (How has it ‘filled’ the   research space identified earlier in the thesis/research paper?)</a:t>
            </a:r>
          </a:p>
          <a:p>
            <a:pPr marL="612000" lvl="0" indent="-612000">
              <a:buNone/>
            </a:pPr>
            <a:r>
              <a:rPr lang="en-GB" sz="2000" dirty="0">
                <a:solidFill>
                  <a:srgbClr val="0070C0"/>
                </a:solidFill>
              </a:rPr>
              <a:t>    •  Identifying the limitations of the research (What gaps have you  ‘left’ in the research space? What is it that we still don’t know?)</a:t>
            </a:r>
          </a:p>
          <a:p>
            <a:pPr marL="612000" lvl="0" indent="-612000">
              <a:buNone/>
            </a:pPr>
            <a:r>
              <a:rPr lang="en-GB" sz="2000" dirty="0">
                <a:solidFill>
                  <a:srgbClr val="0070C0"/>
                </a:solidFill>
              </a:rPr>
              <a:t>  A forward-looking function:  </a:t>
            </a:r>
          </a:p>
          <a:p>
            <a:pPr marL="612000" lvl="0" indent="-612000" algn="just">
              <a:buNone/>
            </a:pPr>
            <a:r>
              <a:rPr lang="en-GB" sz="2000" dirty="0">
                <a:solidFill>
                  <a:srgbClr val="0070C0"/>
                </a:solidFill>
              </a:rPr>
              <a:t>    • Making suggestions for further research (How could other researchers build on what you have done?)</a:t>
            </a:r>
          </a:p>
          <a:p>
            <a:pPr marL="0" lvl="0" indent="0">
              <a:buNone/>
            </a:pPr>
            <a:endParaRPr lang="en-GB" dirty="0"/>
          </a:p>
          <a:p>
            <a:pPr marL="0" indent="0">
              <a:buNone/>
            </a:pPr>
            <a:endParaRPr lang="en-US" dirty="0"/>
          </a:p>
        </p:txBody>
      </p:sp>
      <p:sp>
        <p:nvSpPr>
          <p:cNvPr id="4" name="Slide Number Placeholder 3">
            <a:extLst>
              <a:ext uri="{FF2B5EF4-FFF2-40B4-BE49-F238E27FC236}">
                <a16:creationId xmlns:a16="http://schemas.microsoft.com/office/drawing/2014/main" id="{2099E930-EA90-7A45-98C8-76BBD38BD945}"/>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71811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256659-9951-2848-B296-D7DE64B4118A}"/>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
        <p:nvSpPr>
          <p:cNvPr id="9" name="TextBox 8">
            <a:extLst>
              <a:ext uri="{FF2B5EF4-FFF2-40B4-BE49-F238E27FC236}">
                <a16:creationId xmlns:a16="http://schemas.microsoft.com/office/drawing/2014/main" id="{AC85F8AC-9846-45AC-815D-DFC198CD130D}"/>
              </a:ext>
            </a:extLst>
          </p:cNvPr>
          <p:cNvSpPr txBox="1"/>
          <p:nvPr/>
        </p:nvSpPr>
        <p:spPr>
          <a:xfrm>
            <a:off x="1676988" y="421913"/>
            <a:ext cx="8596484" cy="365869"/>
          </a:xfrm>
          <a:prstGeom prst="rect">
            <a:avLst/>
          </a:prstGeom>
          <a:noFill/>
        </p:spPr>
        <p:txBody>
          <a:bodyPr wrap="square">
            <a:spAutoFit/>
          </a:bodyPr>
          <a:lstStyle/>
          <a:p>
            <a:pPr marL="360000" lvl="0" indent="-360000" algn="just">
              <a:lnSpc>
                <a:spcPct val="107000"/>
              </a:lnSpc>
              <a:spcAft>
                <a:spcPts val="800"/>
              </a:spcAft>
            </a:pPr>
            <a:r>
              <a:rPr lang="en-GB" sz="1800" dirty="0">
                <a:effectLst/>
                <a:ea typeface="DengXian" panose="02010600030101010101" pitchFamily="2" charset="-122"/>
                <a:cs typeface="Times New Roman" panose="02020603050405020304" pitchFamily="18" charset="0"/>
              </a:rPr>
              <a:t>	</a:t>
            </a:r>
            <a:r>
              <a:rPr lang="en-GB" dirty="0">
                <a:ea typeface="DengXian" panose="02010600030101010101" pitchFamily="2" charset="-122"/>
                <a:cs typeface="Times New Roman" panose="02020603050405020304" pitchFamily="18" charset="0"/>
              </a:rPr>
              <a:t>Which colour in each diagram do you see immediately?</a:t>
            </a:r>
            <a:endParaRPr lang="en-GB" sz="1600" dirty="0">
              <a:effectLst/>
              <a:ea typeface="DengXian"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1F178ECC-4E64-4143-9B4A-3E6713E61F34}"/>
              </a:ext>
            </a:extLst>
          </p:cNvPr>
          <p:cNvPicPr/>
          <p:nvPr/>
        </p:nvPicPr>
        <p:blipFill>
          <a:blip r:embed="rId2"/>
          <a:stretch>
            <a:fillRect/>
          </a:stretch>
        </p:blipFill>
        <p:spPr>
          <a:xfrm>
            <a:off x="2077756" y="970344"/>
            <a:ext cx="8705262" cy="5150734"/>
          </a:xfrm>
          <a:prstGeom prst="rect">
            <a:avLst/>
          </a:prstGeom>
        </p:spPr>
      </p:pic>
    </p:spTree>
    <p:extLst>
      <p:ext uri="{BB962C8B-B14F-4D97-AF65-F5344CB8AC3E}">
        <p14:creationId xmlns:p14="http://schemas.microsoft.com/office/powerpoint/2010/main" val="3873398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256659-9951-2848-B296-D7DE64B4118A}"/>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
        <p:nvSpPr>
          <p:cNvPr id="9" name="TextBox 8">
            <a:extLst>
              <a:ext uri="{FF2B5EF4-FFF2-40B4-BE49-F238E27FC236}">
                <a16:creationId xmlns:a16="http://schemas.microsoft.com/office/drawing/2014/main" id="{AC85F8AC-9846-45AC-815D-DFC198CD130D}"/>
              </a:ext>
            </a:extLst>
          </p:cNvPr>
          <p:cNvSpPr txBox="1"/>
          <p:nvPr/>
        </p:nvSpPr>
        <p:spPr>
          <a:xfrm>
            <a:off x="1483023" y="308111"/>
            <a:ext cx="10037032" cy="365869"/>
          </a:xfrm>
          <a:prstGeom prst="rect">
            <a:avLst/>
          </a:prstGeom>
          <a:noFill/>
        </p:spPr>
        <p:txBody>
          <a:bodyPr wrap="square">
            <a:spAutoFit/>
          </a:bodyPr>
          <a:lstStyle/>
          <a:p>
            <a:pPr marL="360000" lvl="0" indent="-360000" algn="just">
              <a:lnSpc>
                <a:spcPct val="107000"/>
              </a:lnSpc>
              <a:spcAft>
                <a:spcPts val="800"/>
              </a:spcAft>
            </a:pPr>
            <a:r>
              <a:rPr lang="en-GB" sz="1800" dirty="0">
                <a:effectLst/>
                <a:ea typeface="DengXian" panose="02010600030101010101" pitchFamily="2" charset="-122"/>
                <a:cs typeface="Times New Roman" panose="02020603050405020304" pitchFamily="18" charset="0"/>
              </a:rPr>
              <a:t>	</a:t>
            </a:r>
            <a:r>
              <a:rPr lang="en-GB" dirty="0">
                <a:ea typeface="DengXian" panose="02010600030101010101" pitchFamily="2" charset="-122"/>
                <a:cs typeface="Times New Roman" panose="02020603050405020304" pitchFamily="18" charset="0"/>
              </a:rPr>
              <a:t>When multiple colours are present, the audience will tend to see warm colours first.</a:t>
            </a:r>
            <a:endParaRPr lang="en-GB" sz="1600" dirty="0">
              <a:effectLst/>
              <a:ea typeface="DengXian"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BF6CD5BF-B62E-4B7D-BB22-1B1D0FDD5D64}"/>
              </a:ext>
            </a:extLst>
          </p:cNvPr>
          <p:cNvPicPr/>
          <p:nvPr/>
        </p:nvPicPr>
        <p:blipFill>
          <a:blip r:embed="rId2"/>
          <a:stretch>
            <a:fillRect/>
          </a:stretch>
        </p:blipFill>
        <p:spPr>
          <a:xfrm>
            <a:off x="2294626" y="1152907"/>
            <a:ext cx="7625751" cy="4678549"/>
          </a:xfrm>
          <a:prstGeom prst="rect">
            <a:avLst/>
          </a:prstGeom>
        </p:spPr>
      </p:pic>
    </p:spTree>
    <p:extLst>
      <p:ext uri="{BB962C8B-B14F-4D97-AF65-F5344CB8AC3E}">
        <p14:creationId xmlns:p14="http://schemas.microsoft.com/office/powerpoint/2010/main" val="1443129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256659-9951-2848-B296-D7DE64B4118A}"/>
              </a:ext>
            </a:extLst>
          </p:cNvPr>
          <p:cNvSpPr>
            <a:spLocks noGrp="1"/>
          </p:cNvSpPr>
          <p:nvPr>
            <p:ph type="sldNum" sz="quarter" idx="12"/>
          </p:nvPr>
        </p:nvSpPr>
        <p:spPr>
          <a:xfrm>
            <a:off x="531812" y="787782"/>
            <a:ext cx="779767" cy="365125"/>
          </a:xfrm>
        </p:spPr>
        <p:txBody>
          <a:bodyPr vert="horz" lIns="91440" tIns="45720" rIns="91440" bIns="45720" rtlCol="0" anchor="ctr">
            <a:normAutofit/>
          </a:bodyPr>
          <a:lstStyle/>
          <a:p>
            <a:pPr defTabSz="914400">
              <a:lnSpc>
                <a:spcPct val="90000"/>
              </a:lnSpc>
              <a:spcAft>
                <a:spcPts val="600"/>
              </a:spcAft>
            </a:pPr>
            <a:fld id="{D57F1E4F-1CFF-5643-939E-217C01CDF565}" type="slidenum">
              <a:rPr lang="en-US" sz="1900" smtClean="0"/>
              <a:pPr defTabSz="914400">
                <a:lnSpc>
                  <a:spcPct val="90000"/>
                </a:lnSpc>
                <a:spcAft>
                  <a:spcPts val="600"/>
                </a:spcAft>
              </a:pPr>
              <a:t>42</a:t>
            </a:fld>
            <a:endParaRPr lang="en-US" sz="1900"/>
          </a:p>
        </p:txBody>
      </p:sp>
      <p:sp>
        <p:nvSpPr>
          <p:cNvPr id="7" name="TextBox 6">
            <a:extLst>
              <a:ext uri="{FF2B5EF4-FFF2-40B4-BE49-F238E27FC236}">
                <a16:creationId xmlns:a16="http://schemas.microsoft.com/office/drawing/2014/main" id="{80370CEB-A4D6-4DEF-8743-C74D2E79070F}"/>
              </a:ext>
            </a:extLst>
          </p:cNvPr>
          <p:cNvSpPr txBox="1"/>
          <p:nvPr/>
        </p:nvSpPr>
        <p:spPr>
          <a:xfrm>
            <a:off x="726423" y="1745411"/>
            <a:ext cx="3500520" cy="1144438"/>
          </a:xfrm>
          <a:prstGeom prst="rect">
            <a:avLst/>
          </a:prstGeom>
        </p:spPr>
        <p:txBody>
          <a:bodyPr vert="horz" lIns="91440" tIns="45720" rIns="91440" bIns="45720" rtlCol="0">
            <a:normAutofit/>
          </a:bodyPr>
          <a:lstStyle/>
          <a:p>
            <a:pPr lvl="0">
              <a:spcBef>
                <a:spcPts val="1000"/>
              </a:spcBef>
              <a:buClr>
                <a:schemeClr val="accent1"/>
              </a:buClr>
            </a:pPr>
            <a:r>
              <a:rPr lang="en-US" sz="2000" dirty="0">
                <a:solidFill>
                  <a:srgbClr val="000000"/>
                </a:solidFill>
                <a:effectLst/>
              </a:rPr>
              <a:t>1.</a:t>
            </a:r>
            <a:r>
              <a:rPr lang="en-US" sz="2000" dirty="0">
                <a:solidFill>
                  <a:srgbClr val="000000"/>
                </a:solidFill>
              </a:rPr>
              <a:t> </a:t>
            </a:r>
            <a:r>
              <a:rPr lang="en-US" sz="2000" dirty="0">
                <a:solidFill>
                  <a:srgbClr val="000000"/>
                </a:solidFill>
                <a:effectLst/>
              </a:rPr>
              <a:t>Which slides are easier to read, those on the left or right?</a:t>
            </a:r>
          </a:p>
        </p:txBody>
      </p:sp>
      <p:pic>
        <p:nvPicPr>
          <p:cNvPr id="8" name="Picture 7">
            <a:extLst>
              <a:ext uri="{FF2B5EF4-FFF2-40B4-BE49-F238E27FC236}">
                <a16:creationId xmlns:a16="http://schemas.microsoft.com/office/drawing/2014/main" id="{6C891180-0819-4DC6-BCA2-175E405B36FE}"/>
              </a:ext>
            </a:extLst>
          </p:cNvPr>
          <p:cNvPicPr/>
          <p:nvPr/>
        </p:nvPicPr>
        <p:blipFill>
          <a:blip r:embed="rId2"/>
          <a:stretch>
            <a:fillRect/>
          </a:stretch>
        </p:blipFill>
        <p:spPr>
          <a:xfrm>
            <a:off x="4226943" y="86265"/>
            <a:ext cx="7346246" cy="5607168"/>
          </a:xfrm>
          <a:prstGeom prst="rect">
            <a:avLst/>
          </a:prstGeom>
        </p:spPr>
      </p:pic>
      <p:sp>
        <p:nvSpPr>
          <p:cNvPr id="9" name="TextBox 8">
            <a:extLst>
              <a:ext uri="{FF2B5EF4-FFF2-40B4-BE49-F238E27FC236}">
                <a16:creationId xmlns:a16="http://schemas.microsoft.com/office/drawing/2014/main" id="{2066D4B0-F337-480F-9A0E-D3C8CFC91335}"/>
              </a:ext>
            </a:extLst>
          </p:cNvPr>
          <p:cNvSpPr txBox="1"/>
          <p:nvPr/>
        </p:nvSpPr>
        <p:spPr>
          <a:xfrm>
            <a:off x="4314973" y="5978700"/>
            <a:ext cx="3270391" cy="369332"/>
          </a:xfrm>
          <a:prstGeom prst="rect">
            <a:avLst/>
          </a:prstGeom>
          <a:noFill/>
        </p:spPr>
        <p:txBody>
          <a:bodyPr wrap="square">
            <a:spAutoFit/>
          </a:bodyPr>
          <a:lstStyle/>
          <a:p>
            <a:r>
              <a:rPr lang="en-GB" sz="1800" b="1" dirty="0">
                <a:effectLst/>
                <a:latin typeface="Calibri" panose="020F0502020204030204" pitchFamily="34" charset="0"/>
                <a:ea typeface="DengXian" panose="02010600030101010101" pitchFamily="2" charset="-122"/>
                <a:cs typeface="Times New Roman" panose="02020603050405020304" pitchFamily="18" charset="0"/>
              </a:rPr>
              <a:t>Rule 1: Never use a single bullet </a:t>
            </a:r>
            <a:endParaRPr lang="en-GB" dirty="0"/>
          </a:p>
        </p:txBody>
      </p:sp>
      <p:sp>
        <p:nvSpPr>
          <p:cNvPr id="10" name="TextBox 9">
            <a:extLst>
              <a:ext uri="{FF2B5EF4-FFF2-40B4-BE49-F238E27FC236}">
                <a16:creationId xmlns:a16="http://schemas.microsoft.com/office/drawing/2014/main" id="{8946741D-0A09-4BE3-B1EF-7490E0ED874C}"/>
              </a:ext>
            </a:extLst>
          </p:cNvPr>
          <p:cNvSpPr txBox="1"/>
          <p:nvPr/>
        </p:nvSpPr>
        <p:spPr>
          <a:xfrm>
            <a:off x="7900066" y="5972480"/>
            <a:ext cx="4005072" cy="375552"/>
          </a:xfrm>
          <a:prstGeom prst="rect">
            <a:avLst/>
          </a:prstGeom>
          <a:noFill/>
        </p:spPr>
        <p:txBody>
          <a:bodyPr wrap="square">
            <a:spAutoFit/>
          </a:bodyPr>
          <a:lstStyle/>
          <a:p>
            <a:pPr algn="just">
              <a:lnSpc>
                <a:spcPct val="107000"/>
              </a:lnSpc>
              <a:spcAft>
                <a:spcPts val="800"/>
              </a:spcAft>
            </a:pPr>
            <a:r>
              <a:rPr lang="en-GB" sz="1800" b="1" dirty="0">
                <a:effectLst/>
                <a:latin typeface="Calibri" panose="020F0502020204030204" pitchFamily="34" charset="0"/>
                <a:ea typeface="DengXian" panose="02010600030101010101" pitchFamily="2" charset="-122"/>
                <a:cs typeface="Times New Roman" panose="02020603050405020304" pitchFamily="18" charset="0"/>
              </a:rPr>
              <a:t>Rule 2: Don’t write wordy bullet items</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843655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256659-9951-2848-B296-D7DE64B4118A}"/>
              </a:ext>
            </a:extLst>
          </p:cNvPr>
          <p:cNvSpPr>
            <a:spLocks noGrp="1"/>
          </p:cNvSpPr>
          <p:nvPr>
            <p:ph type="sldNum" sz="quarter" idx="12"/>
          </p:nvPr>
        </p:nvSpPr>
        <p:spPr>
          <a:xfrm>
            <a:off x="531812" y="787782"/>
            <a:ext cx="779767" cy="365125"/>
          </a:xfrm>
        </p:spPr>
        <p:txBody>
          <a:bodyPr vert="horz" lIns="91440" tIns="45720" rIns="91440" bIns="45720" rtlCol="0" anchor="ctr">
            <a:normAutofit/>
          </a:bodyPr>
          <a:lstStyle/>
          <a:p>
            <a:pPr defTabSz="914400">
              <a:lnSpc>
                <a:spcPct val="90000"/>
              </a:lnSpc>
              <a:spcAft>
                <a:spcPts val="600"/>
              </a:spcAft>
            </a:pPr>
            <a:fld id="{D57F1E4F-1CFF-5643-939E-217C01CDF565}" type="slidenum">
              <a:rPr lang="en-US" sz="1900" smtClean="0"/>
              <a:pPr defTabSz="914400">
                <a:lnSpc>
                  <a:spcPct val="90000"/>
                </a:lnSpc>
                <a:spcAft>
                  <a:spcPts val="600"/>
                </a:spcAft>
              </a:pPr>
              <a:t>43</a:t>
            </a:fld>
            <a:endParaRPr lang="en-US" sz="1900"/>
          </a:p>
        </p:txBody>
      </p:sp>
      <p:sp>
        <p:nvSpPr>
          <p:cNvPr id="7" name="TextBox 6">
            <a:extLst>
              <a:ext uri="{FF2B5EF4-FFF2-40B4-BE49-F238E27FC236}">
                <a16:creationId xmlns:a16="http://schemas.microsoft.com/office/drawing/2014/main" id="{80370CEB-A4D6-4DEF-8743-C74D2E79070F}"/>
              </a:ext>
            </a:extLst>
          </p:cNvPr>
          <p:cNvSpPr txBox="1"/>
          <p:nvPr/>
        </p:nvSpPr>
        <p:spPr>
          <a:xfrm>
            <a:off x="637738" y="1624984"/>
            <a:ext cx="3562206" cy="748406"/>
          </a:xfrm>
          <a:prstGeom prst="rect">
            <a:avLst/>
          </a:prstGeom>
        </p:spPr>
        <p:txBody>
          <a:bodyPr vert="horz" lIns="91440" tIns="45720" rIns="91440" bIns="45720" rtlCol="0">
            <a:noAutofit/>
          </a:bodyPr>
          <a:lstStyle/>
          <a:p>
            <a:pPr marL="324000" lvl="0" indent="-324000">
              <a:spcBef>
                <a:spcPts val="1000"/>
              </a:spcBef>
              <a:buClr>
                <a:schemeClr val="accent1"/>
              </a:buClr>
            </a:pPr>
            <a:r>
              <a:rPr lang="en-US" sz="2400" dirty="0">
                <a:solidFill>
                  <a:srgbClr val="000000"/>
                </a:solidFill>
              </a:rPr>
              <a:t> </a:t>
            </a:r>
            <a:r>
              <a:rPr lang="en-GB" sz="2400" dirty="0">
                <a:solidFill>
                  <a:srgbClr val="000000"/>
                </a:solidFill>
                <a:effectLst/>
              </a:rPr>
              <a:t>2. Which slides are easier to read, </a:t>
            </a:r>
            <a:r>
              <a:rPr lang="en-GB" sz="2400" dirty="0">
                <a:solidFill>
                  <a:srgbClr val="000000"/>
                </a:solidFill>
              </a:rPr>
              <a:t>     </a:t>
            </a:r>
            <a:r>
              <a:rPr lang="en-GB" sz="2400" dirty="0">
                <a:solidFill>
                  <a:srgbClr val="000000"/>
                </a:solidFill>
                <a:effectLst/>
              </a:rPr>
              <a:t>those on the left or right?</a:t>
            </a:r>
            <a:endParaRPr lang="en-US" sz="2400" dirty="0">
              <a:solidFill>
                <a:srgbClr val="000000"/>
              </a:solidFill>
              <a:effectLst/>
            </a:endParaRPr>
          </a:p>
        </p:txBody>
      </p:sp>
      <p:sp>
        <p:nvSpPr>
          <p:cNvPr id="9" name="TextBox 8">
            <a:extLst>
              <a:ext uri="{FF2B5EF4-FFF2-40B4-BE49-F238E27FC236}">
                <a16:creationId xmlns:a16="http://schemas.microsoft.com/office/drawing/2014/main" id="{2066D4B0-F337-480F-9A0E-D3C8CFC91335}"/>
              </a:ext>
            </a:extLst>
          </p:cNvPr>
          <p:cNvSpPr txBox="1"/>
          <p:nvPr/>
        </p:nvSpPr>
        <p:spPr>
          <a:xfrm>
            <a:off x="4314973" y="5978700"/>
            <a:ext cx="3270391" cy="369332"/>
          </a:xfrm>
          <a:prstGeom prst="rect">
            <a:avLst/>
          </a:prstGeom>
          <a:noFill/>
        </p:spPr>
        <p:txBody>
          <a:bodyPr wrap="square">
            <a:spAutoFit/>
          </a:bodyPr>
          <a:lstStyle/>
          <a:p>
            <a:r>
              <a:rPr lang="en-GB" sz="1800" b="1" dirty="0">
                <a:effectLst/>
                <a:latin typeface="Calibri" panose="020F0502020204030204" pitchFamily="34" charset="0"/>
                <a:ea typeface="DengXian" panose="02010600030101010101" pitchFamily="2" charset="-122"/>
                <a:cs typeface="Times New Roman" panose="02020603050405020304" pitchFamily="18" charset="0"/>
              </a:rPr>
              <a:t>Rule 3: Increase the spacing</a:t>
            </a:r>
            <a:endParaRPr lang="en-GB" dirty="0"/>
          </a:p>
        </p:txBody>
      </p:sp>
      <p:sp>
        <p:nvSpPr>
          <p:cNvPr id="10" name="TextBox 9">
            <a:extLst>
              <a:ext uri="{FF2B5EF4-FFF2-40B4-BE49-F238E27FC236}">
                <a16:creationId xmlns:a16="http://schemas.microsoft.com/office/drawing/2014/main" id="{8946741D-0A09-4BE3-B1EF-7490E0ED874C}"/>
              </a:ext>
            </a:extLst>
          </p:cNvPr>
          <p:cNvSpPr txBox="1"/>
          <p:nvPr/>
        </p:nvSpPr>
        <p:spPr>
          <a:xfrm>
            <a:off x="8024756" y="5972480"/>
            <a:ext cx="3452352" cy="375552"/>
          </a:xfrm>
          <a:prstGeom prst="rect">
            <a:avLst/>
          </a:prstGeom>
          <a:noFill/>
        </p:spPr>
        <p:txBody>
          <a:bodyPr wrap="square">
            <a:spAutoFit/>
          </a:bodyPr>
          <a:lstStyle/>
          <a:p>
            <a:pPr algn="just">
              <a:lnSpc>
                <a:spcPct val="107000"/>
              </a:lnSpc>
              <a:spcAft>
                <a:spcPts val="800"/>
              </a:spcAft>
            </a:pPr>
            <a:r>
              <a:rPr lang="en-GB" sz="1800" b="1" dirty="0">
                <a:effectLst/>
                <a:latin typeface="Calibri" panose="020F0502020204030204" pitchFamily="34" charset="0"/>
                <a:ea typeface="DengXian" panose="02010600030101010101" pitchFamily="2" charset="-122"/>
                <a:cs typeface="Times New Roman" panose="02020603050405020304" pitchFamily="18" charset="0"/>
              </a:rPr>
              <a:t>Rule 4: Indent the text</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11" name="Picture 10">
            <a:extLst>
              <a:ext uri="{FF2B5EF4-FFF2-40B4-BE49-F238E27FC236}">
                <a16:creationId xmlns:a16="http://schemas.microsoft.com/office/drawing/2014/main" id="{DA297B45-24E5-4909-ACA5-40F3D11C25DA}"/>
              </a:ext>
            </a:extLst>
          </p:cNvPr>
          <p:cNvPicPr/>
          <p:nvPr/>
        </p:nvPicPr>
        <p:blipFill>
          <a:blip r:embed="rId2"/>
          <a:stretch>
            <a:fillRect/>
          </a:stretch>
        </p:blipFill>
        <p:spPr>
          <a:xfrm>
            <a:off x="4199944" y="198408"/>
            <a:ext cx="7277164" cy="5598543"/>
          </a:xfrm>
          <a:prstGeom prst="rect">
            <a:avLst/>
          </a:prstGeom>
        </p:spPr>
      </p:pic>
    </p:spTree>
    <p:extLst>
      <p:ext uri="{BB962C8B-B14F-4D97-AF65-F5344CB8AC3E}">
        <p14:creationId xmlns:p14="http://schemas.microsoft.com/office/powerpoint/2010/main" val="4013324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256659-9951-2848-B296-D7DE64B4118A}"/>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
        <p:nvSpPr>
          <p:cNvPr id="9" name="TextBox 8">
            <a:extLst>
              <a:ext uri="{FF2B5EF4-FFF2-40B4-BE49-F238E27FC236}">
                <a16:creationId xmlns:a16="http://schemas.microsoft.com/office/drawing/2014/main" id="{AC85F8AC-9846-45AC-815D-DFC198CD130D}"/>
              </a:ext>
            </a:extLst>
          </p:cNvPr>
          <p:cNvSpPr txBox="1"/>
          <p:nvPr/>
        </p:nvSpPr>
        <p:spPr>
          <a:xfrm>
            <a:off x="1483023" y="308111"/>
            <a:ext cx="10037032" cy="365869"/>
          </a:xfrm>
          <a:prstGeom prst="rect">
            <a:avLst/>
          </a:prstGeom>
          <a:noFill/>
        </p:spPr>
        <p:txBody>
          <a:bodyPr wrap="square">
            <a:spAutoFit/>
          </a:bodyPr>
          <a:lstStyle/>
          <a:p>
            <a:pPr marL="360000" lvl="0" indent="-360000" algn="just">
              <a:lnSpc>
                <a:spcPct val="107000"/>
              </a:lnSpc>
              <a:spcAft>
                <a:spcPts val="800"/>
              </a:spcAft>
            </a:pPr>
            <a:r>
              <a:rPr lang="en-GB" sz="1800" dirty="0">
                <a:effectLst/>
                <a:ea typeface="DengXian" panose="02010600030101010101" pitchFamily="2" charset="-122"/>
                <a:cs typeface="Times New Roman" panose="02020603050405020304" pitchFamily="18" charset="0"/>
              </a:rPr>
              <a:t>	</a:t>
            </a:r>
            <a:r>
              <a:rPr lang="en-GB" dirty="0">
                <a:ea typeface="DengXian" panose="02010600030101010101" pitchFamily="2" charset="-122"/>
                <a:cs typeface="Times New Roman" panose="02020603050405020304" pitchFamily="18" charset="0"/>
              </a:rPr>
              <a:t>3.  Which font do you prefer, Serif or Sans Serif? Why?</a:t>
            </a:r>
            <a:endParaRPr lang="en-GB" sz="1600" dirty="0">
              <a:effectLst/>
              <a:ea typeface="DengXian" panose="02010600030101010101" pitchFamily="2" charset="-122"/>
              <a:cs typeface="Times New Roman" panose="02020603050405020304" pitchFamily="18" charset="0"/>
            </a:endParaRPr>
          </a:p>
        </p:txBody>
      </p:sp>
      <p:pic>
        <p:nvPicPr>
          <p:cNvPr id="6" name="Picture 5">
            <a:extLst>
              <a:ext uri="{FF2B5EF4-FFF2-40B4-BE49-F238E27FC236}">
                <a16:creationId xmlns:a16="http://schemas.microsoft.com/office/drawing/2014/main" id="{F39855D3-1E51-4430-AF1B-E0387B6431A5}"/>
              </a:ext>
            </a:extLst>
          </p:cNvPr>
          <p:cNvPicPr/>
          <p:nvPr/>
        </p:nvPicPr>
        <p:blipFill>
          <a:blip r:embed="rId2"/>
          <a:stretch>
            <a:fillRect/>
          </a:stretch>
        </p:blipFill>
        <p:spPr>
          <a:xfrm>
            <a:off x="2053074" y="952016"/>
            <a:ext cx="5303689" cy="1735766"/>
          </a:xfrm>
          <a:prstGeom prst="rect">
            <a:avLst/>
          </a:prstGeom>
        </p:spPr>
      </p:pic>
      <p:sp>
        <p:nvSpPr>
          <p:cNvPr id="7" name="TextBox 6">
            <a:extLst>
              <a:ext uri="{FF2B5EF4-FFF2-40B4-BE49-F238E27FC236}">
                <a16:creationId xmlns:a16="http://schemas.microsoft.com/office/drawing/2014/main" id="{3A651CC4-ECFA-4B27-9D6F-24813944B9C4}"/>
              </a:ext>
            </a:extLst>
          </p:cNvPr>
          <p:cNvSpPr txBox="1"/>
          <p:nvPr/>
        </p:nvSpPr>
        <p:spPr>
          <a:xfrm>
            <a:off x="1885084" y="2885978"/>
            <a:ext cx="8421832" cy="662233"/>
          </a:xfrm>
          <a:prstGeom prst="rect">
            <a:avLst/>
          </a:prstGeom>
          <a:noFill/>
        </p:spPr>
        <p:txBody>
          <a:bodyPr wrap="square">
            <a:spAutoFit/>
          </a:bodyPr>
          <a:lstStyle/>
          <a:p>
            <a:pPr marL="342900" lvl="0" indent="-342900" algn="just">
              <a:lnSpc>
                <a:spcPct val="107000"/>
              </a:lnSpc>
              <a:spcAft>
                <a:spcPts val="800"/>
              </a:spcAft>
              <a:buFont typeface="+mj-lt"/>
              <a:buAutoNum type="romanLcPeriod"/>
            </a:pPr>
            <a:r>
              <a:rPr lang="en-GB" sz="1800" dirty="0">
                <a:effectLst/>
                <a:ea typeface="DengXian" panose="02010600030101010101" pitchFamily="2" charset="-122"/>
                <a:cs typeface="Times New Roman" panose="02020603050405020304" pitchFamily="18" charset="0"/>
              </a:rPr>
              <a:t>Sans serif fonts are usually perceived as simple or pure. They are easier to see from a distance. They are best for slide and poster presentations.</a:t>
            </a:r>
          </a:p>
        </p:txBody>
      </p:sp>
      <p:pic>
        <p:nvPicPr>
          <p:cNvPr id="8" name="Picture 7">
            <a:extLst>
              <a:ext uri="{FF2B5EF4-FFF2-40B4-BE49-F238E27FC236}">
                <a16:creationId xmlns:a16="http://schemas.microsoft.com/office/drawing/2014/main" id="{AF9384D6-3C01-45B3-973F-5867313E0E5B}"/>
              </a:ext>
            </a:extLst>
          </p:cNvPr>
          <p:cNvPicPr/>
          <p:nvPr/>
        </p:nvPicPr>
        <p:blipFill>
          <a:blip r:embed="rId3"/>
          <a:stretch>
            <a:fillRect/>
          </a:stretch>
        </p:blipFill>
        <p:spPr>
          <a:xfrm>
            <a:off x="2053074" y="3906998"/>
            <a:ext cx="7996700" cy="2226383"/>
          </a:xfrm>
          <a:prstGeom prst="rect">
            <a:avLst/>
          </a:prstGeom>
        </p:spPr>
      </p:pic>
    </p:spTree>
    <p:extLst>
      <p:ext uri="{BB962C8B-B14F-4D97-AF65-F5344CB8AC3E}">
        <p14:creationId xmlns:p14="http://schemas.microsoft.com/office/powerpoint/2010/main" val="2031889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256659-9951-2848-B296-D7DE64B4118A}"/>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
        <p:nvSpPr>
          <p:cNvPr id="9" name="TextBox 8">
            <a:extLst>
              <a:ext uri="{FF2B5EF4-FFF2-40B4-BE49-F238E27FC236}">
                <a16:creationId xmlns:a16="http://schemas.microsoft.com/office/drawing/2014/main" id="{AC85F8AC-9846-45AC-815D-DFC198CD130D}"/>
              </a:ext>
            </a:extLst>
          </p:cNvPr>
          <p:cNvSpPr txBox="1"/>
          <p:nvPr/>
        </p:nvSpPr>
        <p:spPr>
          <a:xfrm>
            <a:off x="1482437" y="265166"/>
            <a:ext cx="9670472" cy="662233"/>
          </a:xfrm>
          <a:prstGeom prst="rect">
            <a:avLst/>
          </a:prstGeom>
          <a:noFill/>
        </p:spPr>
        <p:txBody>
          <a:bodyPr wrap="square">
            <a:spAutoFit/>
          </a:bodyPr>
          <a:lstStyle/>
          <a:p>
            <a:pPr marL="360000" lvl="0" indent="-360000" algn="just">
              <a:lnSpc>
                <a:spcPct val="107000"/>
              </a:lnSpc>
              <a:spcAft>
                <a:spcPts val="800"/>
              </a:spcAft>
            </a:pPr>
            <a:r>
              <a:rPr lang="en-GB" dirty="0">
                <a:ea typeface="DengXian" panose="02010600030101010101" pitchFamily="2" charset="-122"/>
                <a:cs typeface="Times New Roman" panose="02020603050405020304" pitchFamily="18" charset="0"/>
              </a:rPr>
              <a:t>ii. Serif fonts convey tone and personality and are good for </a:t>
            </a:r>
            <a:r>
              <a:rPr lang="en-GB" u="sng" dirty="0">
                <a:ea typeface="DengXian" panose="02010600030101010101" pitchFamily="2" charset="-122"/>
                <a:cs typeface="Times New Roman" panose="02020603050405020304" pitchFamily="18" charset="0"/>
              </a:rPr>
              <a:t>smaller character sizes (10–14 pts) in multiple lines </a:t>
            </a:r>
            <a:r>
              <a:rPr lang="en-GB" dirty="0">
                <a:ea typeface="DengXian" panose="02010600030101010101" pitchFamily="2" charset="-122"/>
                <a:cs typeface="Times New Roman" panose="02020603050405020304" pitchFamily="18" charset="0"/>
              </a:rPr>
              <a:t>of type.</a:t>
            </a:r>
            <a:endParaRPr lang="en-GB" sz="1600" dirty="0">
              <a:effectLst/>
              <a:ea typeface="DengXian" panose="02010600030101010101" pitchFamily="2" charset="-122"/>
              <a:cs typeface="Times New Roman" panose="02020603050405020304" pitchFamily="18" charset="0"/>
            </a:endParaRPr>
          </a:p>
        </p:txBody>
      </p:sp>
      <p:sp>
        <p:nvSpPr>
          <p:cNvPr id="7" name="TextBox 6">
            <a:extLst>
              <a:ext uri="{FF2B5EF4-FFF2-40B4-BE49-F238E27FC236}">
                <a16:creationId xmlns:a16="http://schemas.microsoft.com/office/drawing/2014/main" id="{3A651CC4-ECFA-4B27-9D6F-24813944B9C4}"/>
              </a:ext>
            </a:extLst>
          </p:cNvPr>
          <p:cNvSpPr txBox="1"/>
          <p:nvPr/>
        </p:nvSpPr>
        <p:spPr>
          <a:xfrm>
            <a:off x="1482437" y="3013306"/>
            <a:ext cx="8421832" cy="958596"/>
          </a:xfrm>
          <a:prstGeom prst="rect">
            <a:avLst/>
          </a:prstGeom>
          <a:noFill/>
        </p:spPr>
        <p:txBody>
          <a:bodyPr wrap="square">
            <a:spAutoFit/>
          </a:bodyPr>
          <a:lstStyle/>
          <a:p>
            <a:pPr marL="252000" lvl="0" indent="-252000" algn="just">
              <a:lnSpc>
                <a:spcPct val="107000"/>
              </a:lnSpc>
              <a:spcAft>
                <a:spcPts val="800"/>
              </a:spcAft>
            </a:pPr>
            <a:r>
              <a:rPr lang="en-GB" sz="1800" dirty="0">
                <a:effectLst/>
                <a:ea typeface="DengXian" panose="02010600030101010101" pitchFamily="2" charset="-122"/>
                <a:cs typeface="Times New Roman" panose="02020603050405020304" pitchFamily="18" charset="0"/>
              </a:rPr>
              <a:t>iii. Some sans serif fonts convey a bit more personality than others. They are more playful and can make a presentation seem less standard or routine.</a:t>
            </a:r>
          </a:p>
        </p:txBody>
      </p:sp>
      <p:pic>
        <p:nvPicPr>
          <p:cNvPr id="10" name="Picture 9">
            <a:extLst>
              <a:ext uri="{FF2B5EF4-FFF2-40B4-BE49-F238E27FC236}">
                <a16:creationId xmlns:a16="http://schemas.microsoft.com/office/drawing/2014/main" id="{B1A9830A-5AD3-4E76-9197-87CAD40ABA0D}"/>
              </a:ext>
            </a:extLst>
          </p:cNvPr>
          <p:cNvPicPr/>
          <p:nvPr/>
        </p:nvPicPr>
        <p:blipFill>
          <a:blip r:embed="rId2"/>
          <a:stretch>
            <a:fillRect/>
          </a:stretch>
        </p:blipFill>
        <p:spPr>
          <a:xfrm>
            <a:off x="2053074" y="1132622"/>
            <a:ext cx="6754496" cy="1675461"/>
          </a:xfrm>
          <a:prstGeom prst="rect">
            <a:avLst/>
          </a:prstGeom>
        </p:spPr>
      </p:pic>
      <p:pic>
        <p:nvPicPr>
          <p:cNvPr id="11" name="Picture 10">
            <a:extLst>
              <a:ext uri="{FF2B5EF4-FFF2-40B4-BE49-F238E27FC236}">
                <a16:creationId xmlns:a16="http://schemas.microsoft.com/office/drawing/2014/main" id="{115C0E01-99C9-4A9C-B9C9-A32B08B7127E}"/>
              </a:ext>
            </a:extLst>
          </p:cNvPr>
          <p:cNvPicPr/>
          <p:nvPr/>
        </p:nvPicPr>
        <p:blipFill>
          <a:blip r:embed="rId3"/>
          <a:stretch>
            <a:fillRect/>
          </a:stretch>
        </p:blipFill>
        <p:spPr>
          <a:xfrm>
            <a:off x="2053074" y="4435519"/>
            <a:ext cx="6935651" cy="2151712"/>
          </a:xfrm>
          <a:prstGeom prst="rect">
            <a:avLst/>
          </a:prstGeom>
        </p:spPr>
      </p:pic>
    </p:spTree>
    <p:extLst>
      <p:ext uri="{BB962C8B-B14F-4D97-AF65-F5344CB8AC3E}">
        <p14:creationId xmlns:p14="http://schemas.microsoft.com/office/powerpoint/2010/main" val="1848702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256659-9951-2848-B296-D7DE64B4118A}"/>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
        <p:nvSpPr>
          <p:cNvPr id="9" name="TextBox 8">
            <a:extLst>
              <a:ext uri="{FF2B5EF4-FFF2-40B4-BE49-F238E27FC236}">
                <a16:creationId xmlns:a16="http://schemas.microsoft.com/office/drawing/2014/main" id="{AC85F8AC-9846-45AC-815D-DFC198CD130D}"/>
              </a:ext>
            </a:extLst>
          </p:cNvPr>
          <p:cNvSpPr txBox="1"/>
          <p:nvPr/>
        </p:nvSpPr>
        <p:spPr>
          <a:xfrm>
            <a:off x="1728354" y="673609"/>
            <a:ext cx="8735292" cy="958596"/>
          </a:xfrm>
          <a:prstGeom prst="rect">
            <a:avLst/>
          </a:prstGeom>
          <a:noFill/>
        </p:spPr>
        <p:txBody>
          <a:bodyPr wrap="square">
            <a:spAutoFit/>
          </a:bodyPr>
          <a:lstStyle/>
          <a:p>
            <a:pPr marL="360000" lvl="0" indent="-360000" algn="just">
              <a:lnSpc>
                <a:spcPct val="107000"/>
              </a:lnSpc>
              <a:spcAft>
                <a:spcPts val="800"/>
              </a:spcAft>
            </a:pPr>
            <a:r>
              <a:rPr lang="en-GB" dirty="0">
                <a:ea typeface="DengXian" panose="02010600030101010101" pitchFamily="2" charset="-122"/>
                <a:cs typeface="Times New Roman" panose="02020603050405020304" pitchFamily="18" charset="0"/>
              </a:rPr>
              <a:t>iv. Non-proportional (or “monospaced”) fonts are those with each character having the same width. They catch people’s attention easily and are best used in isolation, such as in title slides, flyers.</a:t>
            </a:r>
            <a:endParaRPr lang="en-GB" sz="1600" dirty="0">
              <a:effectLst/>
              <a:ea typeface="DengXia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F307A93E-0162-4C99-996A-0DEFDB94A56F}"/>
              </a:ext>
            </a:extLst>
          </p:cNvPr>
          <p:cNvPicPr/>
          <p:nvPr/>
        </p:nvPicPr>
        <p:blipFill>
          <a:blip r:embed="rId2"/>
          <a:stretch>
            <a:fillRect/>
          </a:stretch>
        </p:blipFill>
        <p:spPr>
          <a:xfrm>
            <a:off x="1979174" y="2210183"/>
            <a:ext cx="7794553" cy="2644667"/>
          </a:xfrm>
          <a:prstGeom prst="rect">
            <a:avLst/>
          </a:prstGeom>
        </p:spPr>
      </p:pic>
    </p:spTree>
    <p:extLst>
      <p:ext uri="{BB962C8B-B14F-4D97-AF65-F5344CB8AC3E}">
        <p14:creationId xmlns:p14="http://schemas.microsoft.com/office/powerpoint/2010/main" val="33036332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256659-9951-2848-B296-D7DE64B4118A}"/>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
        <p:nvSpPr>
          <p:cNvPr id="9" name="TextBox 8">
            <a:extLst>
              <a:ext uri="{FF2B5EF4-FFF2-40B4-BE49-F238E27FC236}">
                <a16:creationId xmlns:a16="http://schemas.microsoft.com/office/drawing/2014/main" id="{AC85F8AC-9846-45AC-815D-DFC198CD130D}"/>
              </a:ext>
            </a:extLst>
          </p:cNvPr>
          <p:cNvSpPr txBox="1"/>
          <p:nvPr/>
        </p:nvSpPr>
        <p:spPr>
          <a:xfrm>
            <a:off x="1579418" y="433840"/>
            <a:ext cx="8735292" cy="365869"/>
          </a:xfrm>
          <a:prstGeom prst="rect">
            <a:avLst/>
          </a:prstGeom>
          <a:noFill/>
        </p:spPr>
        <p:txBody>
          <a:bodyPr wrap="square">
            <a:spAutoFit/>
          </a:bodyPr>
          <a:lstStyle/>
          <a:p>
            <a:pPr marL="396000" lvl="0" indent="-396000" algn="just">
              <a:lnSpc>
                <a:spcPct val="107000"/>
              </a:lnSpc>
              <a:spcAft>
                <a:spcPts val="800"/>
              </a:spcAft>
            </a:pPr>
            <a:r>
              <a:rPr lang="en-GB" sz="1800" dirty="0">
                <a:effectLst/>
                <a:ea typeface="DengXian" panose="02010600030101010101" pitchFamily="2" charset="-122"/>
                <a:cs typeface="Times New Roman" panose="02020603050405020304" pitchFamily="18" charset="0"/>
              </a:rPr>
              <a:t>	</a:t>
            </a:r>
            <a:r>
              <a:rPr lang="en-GB" b="1" dirty="0">
                <a:ea typeface="DengXian" panose="02010600030101010101" pitchFamily="2" charset="-122"/>
                <a:cs typeface="Times New Roman" panose="02020603050405020304" pitchFamily="18" charset="0"/>
              </a:rPr>
              <a:t>Formatting Fonts: Using the Slide Master</a:t>
            </a:r>
            <a:endParaRPr lang="en-GB" sz="1600" b="1" dirty="0">
              <a:effectLst/>
              <a:ea typeface="DengXian"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FE4C94D1-A80C-484A-9084-5D53317F911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928877" y="940279"/>
            <a:ext cx="8189907" cy="4675517"/>
          </a:xfrm>
          <a:prstGeom prst="rect">
            <a:avLst/>
          </a:prstGeom>
        </p:spPr>
      </p:pic>
      <p:sp>
        <p:nvSpPr>
          <p:cNvPr id="7" name="TextBox 6">
            <a:extLst>
              <a:ext uri="{FF2B5EF4-FFF2-40B4-BE49-F238E27FC236}">
                <a16:creationId xmlns:a16="http://schemas.microsoft.com/office/drawing/2014/main" id="{42524E8B-FB89-4BC9-AB5E-D2DFCDAF6CD5}"/>
              </a:ext>
            </a:extLst>
          </p:cNvPr>
          <p:cNvSpPr txBox="1"/>
          <p:nvPr/>
        </p:nvSpPr>
        <p:spPr>
          <a:xfrm>
            <a:off x="2465389" y="5823992"/>
            <a:ext cx="6094562" cy="968278"/>
          </a:xfrm>
          <a:prstGeom prst="rect">
            <a:avLst/>
          </a:prstGeom>
          <a:noFill/>
        </p:spPr>
        <p:txBody>
          <a:bodyPr wrap="square">
            <a:spAutoFit/>
          </a:bodyPr>
          <a:lstStyle/>
          <a:p>
            <a:pPr marL="342900" lvl="0" indent="-342900" algn="just">
              <a:lnSpc>
                <a:spcPct val="107000"/>
              </a:lnSpc>
              <a:buFont typeface="+mj-lt"/>
              <a:buAutoNum type="arabicPeriod"/>
            </a:pPr>
            <a:r>
              <a:rPr lang="en-GB" sz="1800" dirty="0">
                <a:effectLst/>
                <a:ea typeface="DengXian" panose="02010600030101010101" pitchFamily="2" charset="-122"/>
                <a:cs typeface="Times New Roman" panose="02020603050405020304" pitchFamily="18" charset="0"/>
              </a:rPr>
              <a:t>Click on </a:t>
            </a:r>
            <a:r>
              <a:rPr lang="en-GB" sz="1800" b="1" dirty="0">
                <a:effectLst/>
                <a:ea typeface="DengXian" panose="02010600030101010101" pitchFamily="2" charset="-122"/>
                <a:cs typeface="Times New Roman" panose="02020603050405020304" pitchFamily="18" charset="0"/>
              </a:rPr>
              <a:t>“View”</a:t>
            </a:r>
            <a:endParaRPr lang="en-GB" sz="1800" dirty="0">
              <a:effectLst/>
              <a:ea typeface="DengXian" panose="02010600030101010101" pitchFamily="2" charset="-122"/>
              <a:cs typeface="Times New Roman" panose="02020603050405020304" pitchFamily="18" charset="0"/>
            </a:endParaRPr>
          </a:p>
          <a:p>
            <a:pPr marL="342900" lvl="0" indent="-342900" algn="just">
              <a:lnSpc>
                <a:spcPct val="107000"/>
              </a:lnSpc>
              <a:buFont typeface="+mj-lt"/>
              <a:buAutoNum type="arabicPeriod"/>
            </a:pPr>
            <a:r>
              <a:rPr lang="en-GB" sz="1800" dirty="0">
                <a:effectLst/>
                <a:ea typeface="DengXian" panose="02010600030101010101" pitchFamily="2" charset="-122"/>
                <a:cs typeface="Times New Roman" panose="02020603050405020304" pitchFamily="18" charset="0"/>
              </a:rPr>
              <a:t>Then click on “Slide Master”</a:t>
            </a:r>
          </a:p>
          <a:p>
            <a:pPr marL="342900" lvl="0" indent="-342900" algn="just">
              <a:lnSpc>
                <a:spcPct val="107000"/>
              </a:lnSpc>
              <a:spcAft>
                <a:spcPts val="800"/>
              </a:spcAft>
              <a:buFont typeface="+mj-lt"/>
              <a:buAutoNum type="arabicPeriod"/>
            </a:pPr>
            <a:r>
              <a:rPr lang="en-GB" sz="1800" dirty="0">
                <a:effectLst/>
                <a:ea typeface="DengXian" panose="02010600030101010101" pitchFamily="2" charset="-122"/>
                <a:cs typeface="Times New Roman" panose="02020603050405020304" pitchFamily="18" charset="0"/>
              </a:rPr>
              <a:t>Now click on “Home” to change the font format</a:t>
            </a:r>
          </a:p>
        </p:txBody>
      </p:sp>
    </p:spTree>
    <p:extLst>
      <p:ext uri="{BB962C8B-B14F-4D97-AF65-F5344CB8AC3E}">
        <p14:creationId xmlns:p14="http://schemas.microsoft.com/office/powerpoint/2010/main" val="18568174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256659-9951-2848-B296-D7DE64B4118A}"/>
              </a:ext>
            </a:extLst>
          </p:cNvPr>
          <p:cNvSpPr>
            <a:spLocks noGrp="1"/>
          </p:cNvSpPr>
          <p:nvPr>
            <p:ph type="sldNum" sz="quarter" idx="12"/>
          </p:nvPr>
        </p:nvSpPr>
        <p:spPr/>
        <p:txBody>
          <a:bodyPr/>
          <a:lstStyle/>
          <a:p>
            <a:fld id="{D57F1E4F-1CFF-5643-939E-217C01CDF565}" type="slidenum">
              <a:rPr lang="en-US" smtClean="0"/>
              <a:pPr/>
              <a:t>48</a:t>
            </a:fld>
            <a:endParaRPr lang="en-US" dirty="0"/>
          </a:p>
        </p:txBody>
      </p:sp>
      <p:sp>
        <p:nvSpPr>
          <p:cNvPr id="7" name="TextBox 6">
            <a:extLst>
              <a:ext uri="{FF2B5EF4-FFF2-40B4-BE49-F238E27FC236}">
                <a16:creationId xmlns:a16="http://schemas.microsoft.com/office/drawing/2014/main" id="{42524E8B-FB89-4BC9-AB5E-D2DFCDAF6CD5}"/>
              </a:ext>
            </a:extLst>
          </p:cNvPr>
          <p:cNvSpPr txBox="1"/>
          <p:nvPr/>
        </p:nvSpPr>
        <p:spPr>
          <a:xfrm>
            <a:off x="2310113" y="5504815"/>
            <a:ext cx="7808672" cy="662233"/>
          </a:xfrm>
          <a:prstGeom prst="rect">
            <a:avLst/>
          </a:prstGeom>
          <a:noFill/>
        </p:spPr>
        <p:txBody>
          <a:bodyPr wrap="square">
            <a:spAutoFit/>
          </a:bodyPr>
          <a:lstStyle/>
          <a:p>
            <a:pPr lvl="0" algn="just">
              <a:lnSpc>
                <a:spcPct val="107000"/>
              </a:lnSpc>
            </a:pPr>
            <a:r>
              <a:rPr lang="en-GB" sz="1800" dirty="0">
                <a:effectLst/>
                <a:ea typeface="DengXian" panose="02010600030101010101" pitchFamily="2" charset="-122"/>
                <a:cs typeface="Times New Roman" panose="02020603050405020304" pitchFamily="18" charset="0"/>
              </a:rPr>
              <a:t>After you have finished formatting the fonts, click on “</a:t>
            </a:r>
            <a:r>
              <a:rPr lang="en-GB" sz="1800" b="1" dirty="0">
                <a:effectLst/>
                <a:ea typeface="DengXian" panose="02010600030101010101" pitchFamily="2" charset="-122"/>
                <a:cs typeface="Times New Roman" panose="02020603050405020304" pitchFamily="18" charset="0"/>
              </a:rPr>
              <a:t>Slide Master</a:t>
            </a:r>
            <a:r>
              <a:rPr lang="en-GB" sz="1800" dirty="0">
                <a:effectLst/>
                <a:ea typeface="DengXian" panose="02010600030101010101" pitchFamily="2" charset="-122"/>
                <a:cs typeface="Times New Roman" panose="02020603050405020304" pitchFamily="18" charset="0"/>
              </a:rPr>
              <a:t>” and then click “</a:t>
            </a:r>
            <a:r>
              <a:rPr lang="en-GB" sz="1800" b="1" dirty="0">
                <a:effectLst/>
                <a:ea typeface="DengXian" panose="02010600030101010101" pitchFamily="2" charset="-122"/>
                <a:cs typeface="Times New Roman" panose="02020603050405020304" pitchFamily="18" charset="0"/>
              </a:rPr>
              <a:t>Close Master View</a:t>
            </a:r>
            <a:r>
              <a:rPr lang="en-GB" sz="1800" dirty="0">
                <a:effectLst/>
                <a:ea typeface="DengXian" panose="02010600030101010101" pitchFamily="2" charset="-122"/>
                <a:cs typeface="Times New Roman" panose="02020603050405020304" pitchFamily="18" charset="0"/>
              </a:rPr>
              <a:t>” to go back to the slides.</a:t>
            </a:r>
          </a:p>
        </p:txBody>
      </p:sp>
      <p:pic>
        <p:nvPicPr>
          <p:cNvPr id="6" name="Content Placeholder 4">
            <a:extLst>
              <a:ext uri="{FF2B5EF4-FFF2-40B4-BE49-F238E27FC236}">
                <a16:creationId xmlns:a16="http://schemas.microsoft.com/office/drawing/2014/main" id="{ED25B97D-3066-466F-92D4-48F17523BC9F}"/>
              </a:ext>
            </a:extLst>
          </p:cNvPr>
          <p:cNvPicPr/>
          <p:nvPr/>
        </p:nvPicPr>
        <p:blipFill rotWithShape="1">
          <a:blip r:embed="rId2" cstate="print">
            <a:extLst>
              <a:ext uri="{28A0092B-C50C-407E-A947-70E740481C1C}">
                <a14:useLocalDpi xmlns:a14="http://schemas.microsoft.com/office/drawing/2010/main" val="0"/>
              </a:ext>
            </a:extLst>
          </a:blip>
          <a:srcRect r="15256"/>
          <a:stretch/>
        </p:blipFill>
        <p:spPr>
          <a:xfrm>
            <a:off x="1949570" y="241540"/>
            <a:ext cx="8169215" cy="4856672"/>
          </a:xfrm>
          <a:prstGeom prst="rect">
            <a:avLst/>
          </a:prstGeom>
        </p:spPr>
      </p:pic>
    </p:spTree>
    <p:extLst>
      <p:ext uri="{BB962C8B-B14F-4D97-AF65-F5344CB8AC3E}">
        <p14:creationId xmlns:p14="http://schemas.microsoft.com/office/powerpoint/2010/main" val="6014697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256659-9951-2848-B296-D7DE64B4118A}"/>
              </a:ext>
            </a:extLst>
          </p:cNvPr>
          <p:cNvSpPr>
            <a:spLocks noGrp="1"/>
          </p:cNvSpPr>
          <p:nvPr>
            <p:ph type="sldNum" sz="quarter" idx="12"/>
          </p:nvPr>
        </p:nvSpPr>
        <p:spPr/>
        <p:txBody>
          <a:bodyPr/>
          <a:lstStyle/>
          <a:p>
            <a:fld id="{D57F1E4F-1CFF-5643-939E-217C01CDF565}" type="slidenum">
              <a:rPr lang="en-US" smtClean="0"/>
              <a:pPr/>
              <a:t>49</a:t>
            </a:fld>
            <a:endParaRPr lang="en-US" dirty="0"/>
          </a:p>
        </p:txBody>
      </p:sp>
      <p:sp>
        <p:nvSpPr>
          <p:cNvPr id="9" name="TextBox 8">
            <a:extLst>
              <a:ext uri="{FF2B5EF4-FFF2-40B4-BE49-F238E27FC236}">
                <a16:creationId xmlns:a16="http://schemas.microsoft.com/office/drawing/2014/main" id="{AC85F8AC-9846-45AC-815D-DFC198CD130D}"/>
              </a:ext>
            </a:extLst>
          </p:cNvPr>
          <p:cNvSpPr txBox="1"/>
          <p:nvPr/>
        </p:nvSpPr>
        <p:spPr>
          <a:xfrm>
            <a:off x="1928877" y="421913"/>
            <a:ext cx="8735292" cy="365869"/>
          </a:xfrm>
          <a:prstGeom prst="rect">
            <a:avLst/>
          </a:prstGeom>
          <a:noFill/>
        </p:spPr>
        <p:txBody>
          <a:bodyPr wrap="square">
            <a:spAutoFit/>
          </a:bodyPr>
          <a:lstStyle/>
          <a:p>
            <a:pPr marL="396000" lvl="0" indent="-396000" algn="just">
              <a:lnSpc>
                <a:spcPct val="107000"/>
              </a:lnSpc>
              <a:spcAft>
                <a:spcPts val="800"/>
              </a:spcAft>
            </a:pPr>
            <a:r>
              <a:rPr lang="en-GB" sz="1800" b="1" dirty="0">
                <a:effectLst/>
                <a:ea typeface="DengXian" panose="02010600030101010101" pitchFamily="2" charset="-122"/>
                <a:cs typeface="Times New Roman" panose="02020603050405020304" pitchFamily="18" charset="0"/>
              </a:rPr>
              <a:t>Formatting Consistency across Platforms</a:t>
            </a:r>
            <a:endParaRPr lang="en-GB" sz="1600" b="1" dirty="0">
              <a:effectLst/>
              <a:ea typeface="DengXian" panose="02010600030101010101" pitchFamily="2" charset="-122"/>
              <a:cs typeface="Times New Roman" panose="02020603050405020304" pitchFamily="18" charset="0"/>
            </a:endParaRPr>
          </a:p>
        </p:txBody>
      </p:sp>
      <p:sp>
        <p:nvSpPr>
          <p:cNvPr id="7" name="TextBox 6">
            <a:extLst>
              <a:ext uri="{FF2B5EF4-FFF2-40B4-BE49-F238E27FC236}">
                <a16:creationId xmlns:a16="http://schemas.microsoft.com/office/drawing/2014/main" id="{42524E8B-FB89-4BC9-AB5E-D2DFCDAF6CD5}"/>
              </a:ext>
            </a:extLst>
          </p:cNvPr>
          <p:cNvSpPr txBox="1"/>
          <p:nvPr/>
        </p:nvSpPr>
        <p:spPr>
          <a:xfrm>
            <a:off x="2067336" y="5473469"/>
            <a:ext cx="7502956" cy="662233"/>
          </a:xfrm>
          <a:prstGeom prst="rect">
            <a:avLst/>
          </a:prstGeom>
          <a:noFill/>
        </p:spPr>
        <p:txBody>
          <a:bodyPr wrap="square">
            <a:spAutoFit/>
          </a:bodyPr>
          <a:lstStyle/>
          <a:p>
            <a:pPr lvl="0" algn="just">
              <a:lnSpc>
                <a:spcPct val="107000"/>
              </a:lnSpc>
            </a:pPr>
            <a:r>
              <a:rPr lang="en-GB" sz="1800" dirty="0">
                <a:effectLst/>
                <a:ea typeface="DengXian" panose="02010600030101010101" pitchFamily="2" charset="-122"/>
                <a:cs typeface="Times New Roman" panose="02020603050405020304" pitchFamily="18" charset="0"/>
              </a:rPr>
              <a:t>If possible, always check on the computer in the room where you are going to present before the presentation.</a:t>
            </a:r>
          </a:p>
        </p:txBody>
      </p:sp>
      <p:sp>
        <p:nvSpPr>
          <p:cNvPr id="8" name="TextBox 7">
            <a:extLst>
              <a:ext uri="{FF2B5EF4-FFF2-40B4-BE49-F238E27FC236}">
                <a16:creationId xmlns:a16="http://schemas.microsoft.com/office/drawing/2014/main" id="{6E94B0F3-39CD-4A47-8DD9-5BEE4F93AD21}"/>
              </a:ext>
            </a:extLst>
          </p:cNvPr>
          <p:cNvSpPr txBox="1"/>
          <p:nvPr/>
        </p:nvSpPr>
        <p:spPr>
          <a:xfrm>
            <a:off x="1928877" y="1068869"/>
            <a:ext cx="8212650" cy="365869"/>
          </a:xfrm>
          <a:prstGeom prst="rect">
            <a:avLst/>
          </a:prstGeom>
          <a:noFill/>
        </p:spPr>
        <p:txBody>
          <a:bodyPr wrap="square">
            <a:spAutoFit/>
          </a:bodyPr>
          <a:lstStyle/>
          <a:p>
            <a:pPr algn="just">
              <a:lnSpc>
                <a:spcPct val="107000"/>
              </a:lnSpc>
              <a:spcAft>
                <a:spcPts val="800"/>
              </a:spcAft>
            </a:pPr>
            <a:r>
              <a:rPr lang="en-GB" sz="1800" dirty="0">
                <a:effectLst/>
                <a:ea typeface="DengXian" panose="02010600030101010101" pitchFamily="2" charset="-122"/>
                <a:cs typeface="Times New Roman" panose="02020603050405020304" pitchFamily="18" charset="0"/>
              </a:rPr>
              <a:t>If you use MS PowerPoint on Mac, select Windows-compatible fonts:</a:t>
            </a:r>
          </a:p>
        </p:txBody>
      </p:sp>
      <p:pic>
        <p:nvPicPr>
          <p:cNvPr id="10" name="Picture 9">
            <a:extLst>
              <a:ext uri="{FF2B5EF4-FFF2-40B4-BE49-F238E27FC236}">
                <a16:creationId xmlns:a16="http://schemas.microsoft.com/office/drawing/2014/main" id="{8EABA7F7-77DC-47BB-9100-C7353E499CB6}"/>
              </a:ext>
            </a:extLst>
          </p:cNvPr>
          <p:cNvPicPr/>
          <p:nvPr/>
        </p:nvPicPr>
        <p:blipFill rotWithShape="1">
          <a:blip r:embed="rId2">
            <a:extLst>
              <a:ext uri="{28A0092B-C50C-407E-A947-70E740481C1C}">
                <a14:useLocalDpi xmlns:a14="http://schemas.microsoft.com/office/drawing/2010/main" val="0"/>
              </a:ext>
            </a:extLst>
          </a:blip>
          <a:srcRect r="10577"/>
          <a:stretch/>
        </p:blipFill>
        <p:spPr>
          <a:xfrm>
            <a:off x="1928877" y="1933051"/>
            <a:ext cx="9294090" cy="3204322"/>
          </a:xfrm>
          <a:prstGeom prst="rect">
            <a:avLst/>
          </a:prstGeom>
        </p:spPr>
      </p:pic>
    </p:spTree>
    <p:extLst>
      <p:ext uri="{BB962C8B-B14F-4D97-AF65-F5344CB8AC3E}">
        <p14:creationId xmlns:p14="http://schemas.microsoft.com/office/powerpoint/2010/main" val="2834468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8270" y="1220469"/>
            <a:ext cx="10143403" cy="5289792"/>
          </a:xfrm>
        </p:spPr>
        <p:txBody>
          <a:bodyPr>
            <a:normAutofit/>
          </a:bodyPr>
          <a:lstStyle/>
          <a:p>
            <a:pPr marL="0" indent="0">
              <a:buNone/>
            </a:pPr>
            <a:endParaRPr lang="en-US" sz="2600" dirty="0"/>
          </a:p>
          <a:p>
            <a:pPr algn="just"/>
            <a:r>
              <a:rPr lang="en-US" sz="2600" dirty="0"/>
              <a:t>2. </a:t>
            </a:r>
            <a:r>
              <a:rPr lang="en-GB" sz="2600" dirty="0"/>
              <a:t>What should be avoided in the Conclusion section of a thesis and a journal article?</a:t>
            </a:r>
            <a:r>
              <a:rPr lang="en-GB" sz="2600" dirty="0">
                <a:solidFill>
                  <a:srgbClr val="0070C0"/>
                </a:solidFill>
              </a:rPr>
              <a:t> </a:t>
            </a:r>
          </a:p>
          <a:p>
            <a:pPr marL="0" indent="0" algn="just">
              <a:buNone/>
            </a:pPr>
            <a:endParaRPr lang="en-GB" sz="2600" dirty="0">
              <a:solidFill>
                <a:srgbClr val="0070C0"/>
              </a:solidFill>
            </a:endParaRPr>
          </a:p>
          <a:p>
            <a:pPr marL="0" indent="0" algn="just">
              <a:buNone/>
            </a:pPr>
            <a:r>
              <a:rPr lang="en-GB" sz="2600" dirty="0">
                <a:solidFill>
                  <a:srgbClr val="0070C0"/>
                </a:solidFill>
              </a:rPr>
              <a:t>  •	Straight repetition of statements already made</a:t>
            </a:r>
          </a:p>
          <a:p>
            <a:pPr marL="0" indent="0" algn="just">
              <a:buNone/>
            </a:pPr>
            <a:r>
              <a:rPr lang="en-GB" sz="2600" dirty="0">
                <a:solidFill>
                  <a:srgbClr val="0070C0"/>
                </a:solidFill>
              </a:rPr>
              <a:t>  •	Bringing new information not touched on</a:t>
            </a:r>
          </a:p>
          <a:p>
            <a:pPr marL="0" indent="0" algn="just">
              <a:buNone/>
            </a:pPr>
            <a:r>
              <a:rPr lang="en-GB" sz="2600" dirty="0">
                <a:solidFill>
                  <a:srgbClr val="0070C0"/>
                </a:solidFill>
              </a:rPr>
              <a:t>  •	Being too self-congratulatory in the contribution</a:t>
            </a:r>
          </a:p>
          <a:p>
            <a:pPr marL="0" indent="0" algn="just">
              <a:buNone/>
            </a:pPr>
            <a:r>
              <a:rPr lang="en-GB" sz="2600" dirty="0">
                <a:solidFill>
                  <a:srgbClr val="0070C0"/>
                </a:solidFill>
              </a:rPr>
              <a:t>  •	Being too self-critical in the limitations</a:t>
            </a:r>
          </a:p>
          <a:p>
            <a:pPr marL="0" lvl="0" indent="0">
              <a:buNone/>
            </a:pPr>
            <a:endParaRPr lang="en-GB" dirty="0"/>
          </a:p>
          <a:p>
            <a:pPr marL="0" indent="0">
              <a:buNone/>
            </a:pPr>
            <a:endParaRPr lang="en-US" dirty="0"/>
          </a:p>
        </p:txBody>
      </p:sp>
      <p:sp>
        <p:nvSpPr>
          <p:cNvPr id="4" name="Slide Number Placeholder 3">
            <a:extLst>
              <a:ext uri="{FF2B5EF4-FFF2-40B4-BE49-F238E27FC236}">
                <a16:creationId xmlns:a16="http://schemas.microsoft.com/office/drawing/2014/main" id="{2099E930-EA90-7A45-98C8-76BBD38BD945}"/>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58099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251" y="52129"/>
            <a:ext cx="9932937" cy="1280890"/>
          </a:xfrm>
        </p:spPr>
        <p:txBody>
          <a:bodyPr>
            <a:normAutofit/>
          </a:bodyPr>
          <a:lstStyle/>
          <a:p>
            <a:r>
              <a:rPr lang="en-US" sz="4000" dirty="0"/>
              <a:t>Task 1</a:t>
            </a:r>
            <a:br>
              <a:rPr lang="en-US" b="1" dirty="0"/>
            </a:br>
            <a:endParaRPr lang="en-US" dirty="0"/>
          </a:p>
        </p:txBody>
      </p:sp>
      <p:sp>
        <p:nvSpPr>
          <p:cNvPr id="3" name="Content Placeholder 2"/>
          <p:cNvSpPr>
            <a:spLocks noGrp="1"/>
          </p:cNvSpPr>
          <p:nvPr>
            <p:ph idx="1"/>
          </p:nvPr>
        </p:nvSpPr>
        <p:spPr>
          <a:xfrm>
            <a:off x="1607228" y="787782"/>
            <a:ext cx="8977543" cy="5037513"/>
          </a:xfrm>
        </p:spPr>
        <p:txBody>
          <a:bodyPr>
            <a:normAutofit/>
          </a:bodyPr>
          <a:lstStyle/>
          <a:p>
            <a:r>
              <a:rPr lang="en-GB" dirty="0"/>
              <a:t>Read and comment on the following two examples of the Conclusion section. Are they effective? Why/why not? </a:t>
            </a:r>
          </a:p>
          <a:p>
            <a:pPr marL="0" indent="0">
              <a:buNone/>
            </a:pPr>
            <a:r>
              <a:rPr lang="en-GB" dirty="0"/>
              <a:t>      The abstracts below give you some ideas about the research. </a:t>
            </a:r>
          </a:p>
          <a:p>
            <a:pPr marL="0" indent="0">
              <a:buNone/>
            </a:pPr>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29CE009-E7ED-954D-9B79-CD278F4BFB7C}"/>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5" name="Picture 4">
            <a:extLst>
              <a:ext uri="{FF2B5EF4-FFF2-40B4-BE49-F238E27FC236}">
                <a16:creationId xmlns:a16="http://schemas.microsoft.com/office/drawing/2014/main" id="{375E8CE4-C2D6-4A09-AC81-98DB31B20546}"/>
              </a:ext>
            </a:extLst>
          </p:cNvPr>
          <p:cNvPicPr>
            <a:picLocks noChangeAspect="1"/>
          </p:cNvPicPr>
          <p:nvPr/>
        </p:nvPicPr>
        <p:blipFill>
          <a:blip r:embed="rId2"/>
          <a:stretch>
            <a:fillRect/>
          </a:stretch>
        </p:blipFill>
        <p:spPr>
          <a:xfrm>
            <a:off x="1833158" y="1874353"/>
            <a:ext cx="8357027" cy="5103581"/>
          </a:xfrm>
          <a:prstGeom prst="rect">
            <a:avLst/>
          </a:prstGeom>
        </p:spPr>
      </p:pic>
      <p:pic>
        <p:nvPicPr>
          <p:cNvPr id="6" name="Picture 5">
            <a:extLst>
              <a:ext uri="{FF2B5EF4-FFF2-40B4-BE49-F238E27FC236}">
                <a16:creationId xmlns:a16="http://schemas.microsoft.com/office/drawing/2014/main" id="{9FC0E04C-21A3-4D5A-A217-02418C661A4D}"/>
              </a:ext>
            </a:extLst>
          </p:cNvPr>
          <p:cNvPicPr>
            <a:picLocks noChangeAspect="1"/>
          </p:cNvPicPr>
          <p:nvPr/>
        </p:nvPicPr>
        <p:blipFill>
          <a:blip r:embed="rId3"/>
          <a:stretch>
            <a:fillRect/>
          </a:stretch>
        </p:blipFill>
        <p:spPr>
          <a:xfrm>
            <a:off x="1833157" y="1914259"/>
            <a:ext cx="8357027" cy="3329796"/>
          </a:xfrm>
          <a:prstGeom prst="rect">
            <a:avLst/>
          </a:prstGeom>
        </p:spPr>
      </p:pic>
    </p:spTree>
    <p:extLst>
      <p:ext uri="{BB962C8B-B14F-4D97-AF65-F5344CB8AC3E}">
        <p14:creationId xmlns:p14="http://schemas.microsoft.com/office/powerpoint/2010/main" val="243793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9CE009-E7ED-954D-9B79-CD278F4BFB7C}"/>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D57F1E4F-1CFF-5643-939E-217C01CDF565}" type="slidenum">
              <a:rPr lang="en-US" sz="1900" smtClean="0"/>
              <a:pPr>
                <a:lnSpc>
                  <a:spcPct val="90000"/>
                </a:lnSpc>
                <a:spcAft>
                  <a:spcPts val="600"/>
                </a:spcAft>
              </a:pPr>
              <a:t>7</a:t>
            </a:fld>
            <a:endParaRPr lang="en-US" sz="1900"/>
          </a:p>
        </p:txBody>
      </p:sp>
      <p:pic>
        <p:nvPicPr>
          <p:cNvPr id="12" name="Picture 11">
            <a:extLst>
              <a:ext uri="{FF2B5EF4-FFF2-40B4-BE49-F238E27FC236}">
                <a16:creationId xmlns:a16="http://schemas.microsoft.com/office/drawing/2014/main" id="{5BBCEE5C-2338-46D0-97F4-67C2120AC19F}"/>
              </a:ext>
            </a:extLst>
          </p:cNvPr>
          <p:cNvPicPr>
            <a:picLocks noChangeAspect="1"/>
          </p:cNvPicPr>
          <p:nvPr/>
        </p:nvPicPr>
        <p:blipFill>
          <a:blip r:embed="rId2"/>
          <a:stretch>
            <a:fillRect/>
          </a:stretch>
        </p:blipFill>
        <p:spPr>
          <a:xfrm>
            <a:off x="199897" y="1152907"/>
            <a:ext cx="5971806" cy="3890148"/>
          </a:xfrm>
          <a:prstGeom prst="rect">
            <a:avLst/>
          </a:prstGeom>
        </p:spPr>
      </p:pic>
      <p:pic>
        <p:nvPicPr>
          <p:cNvPr id="13" name="Picture 12">
            <a:extLst>
              <a:ext uri="{FF2B5EF4-FFF2-40B4-BE49-F238E27FC236}">
                <a16:creationId xmlns:a16="http://schemas.microsoft.com/office/drawing/2014/main" id="{E7BA61F5-094C-4261-9450-1747B9CCD442}"/>
              </a:ext>
            </a:extLst>
          </p:cNvPr>
          <p:cNvPicPr>
            <a:picLocks noChangeAspect="1"/>
          </p:cNvPicPr>
          <p:nvPr/>
        </p:nvPicPr>
        <p:blipFill>
          <a:blip r:embed="rId3"/>
          <a:stretch>
            <a:fillRect/>
          </a:stretch>
        </p:blipFill>
        <p:spPr>
          <a:xfrm>
            <a:off x="6171703" y="3096491"/>
            <a:ext cx="5971806" cy="3713017"/>
          </a:xfrm>
          <a:prstGeom prst="rect">
            <a:avLst/>
          </a:prstGeom>
        </p:spPr>
      </p:pic>
      <p:pic>
        <p:nvPicPr>
          <p:cNvPr id="14" name="Picture 13">
            <a:extLst>
              <a:ext uri="{FF2B5EF4-FFF2-40B4-BE49-F238E27FC236}">
                <a16:creationId xmlns:a16="http://schemas.microsoft.com/office/drawing/2014/main" id="{FC73144F-AC2B-49A3-8A57-C2FA84A547D9}"/>
              </a:ext>
            </a:extLst>
          </p:cNvPr>
          <p:cNvPicPr>
            <a:picLocks noChangeAspect="1"/>
          </p:cNvPicPr>
          <p:nvPr/>
        </p:nvPicPr>
        <p:blipFill>
          <a:blip r:embed="rId4"/>
          <a:stretch>
            <a:fillRect/>
          </a:stretch>
        </p:blipFill>
        <p:spPr>
          <a:xfrm>
            <a:off x="6247406" y="854015"/>
            <a:ext cx="5820400" cy="1509623"/>
          </a:xfrm>
          <a:prstGeom prst="rect">
            <a:avLst/>
          </a:prstGeom>
        </p:spPr>
      </p:pic>
    </p:spTree>
    <p:extLst>
      <p:ext uri="{BB962C8B-B14F-4D97-AF65-F5344CB8AC3E}">
        <p14:creationId xmlns:p14="http://schemas.microsoft.com/office/powerpoint/2010/main" val="221666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EE99-851E-7749-9A13-E0A8226FAF7E}"/>
              </a:ext>
            </a:extLst>
          </p:cNvPr>
          <p:cNvSpPr>
            <a:spLocks noGrp="1"/>
          </p:cNvSpPr>
          <p:nvPr>
            <p:ph type="title"/>
          </p:nvPr>
        </p:nvSpPr>
        <p:spPr>
          <a:xfrm>
            <a:off x="1754725" y="147337"/>
            <a:ext cx="8911687" cy="1280890"/>
          </a:xfrm>
        </p:spPr>
        <p:txBody>
          <a:bodyPr/>
          <a:lstStyle/>
          <a:p>
            <a:r>
              <a:rPr lang="en-US" dirty="0"/>
              <a:t>Task 2</a:t>
            </a:r>
          </a:p>
        </p:txBody>
      </p:sp>
      <p:sp>
        <p:nvSpPr>
          <p:cNvPr id="4" name="Slide Number Placeholder 3">
            <a:extLst>
              <a:ext uri="{FF2B5EF4-FFF2-40B4-BE49-F238E27FC236}">
                <a16:creationId xmlns:a16="http://schemas.microsoft.com/office/drawing/2014/main" id="{CA88790B-E6FB-AF4B-85F8-ECFD85641307}"/>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6" name="TextBox 5">
            <a:extLst>
              <a:ext uri="{FF2B5EF4-FFF2-40B4-BE49-F238E27FC236}">
                <a16:creationId xmlns:a16="http://schemas.microsoft.com/office/drawing/2014/main" id="{7EE0205A-88DC-456B-A378-E6EC1610EEBE}"/>
              </a:ext>
            </a:extLst>
          </p:cNvPr>
          <p:cNvSpPr txBox="1"/>
          <p:nvPr/>
        </p:nvSpPr>
        <p:spPr>
          <a:xfrm>
            <a:off x="3223598" y="279335"/>
            <a:ext cx="7671951" cy="478914"/>
          </a:xfrm>
          <a:prstGeom prst="rect">
            <a:avLst/>
          </a:prstGeom>
          <a:noFill/>
        </p:spPr>
        <p:txBody>
          <a:bodyPr wrap="square">
            <a:spAutoFit/>
          </a:bodyPr>
          <a:lstStyle/>
          <a:p>
            <a:pPr algn="just">
              <a:lnSpc>
                <a:spcPct val="115000"/>
              </a:lnSpc>
            </a:pPr>
            <a:r>
              <a:rPr lang="en-HK" sz="2400" b="1" dirty="0">
                <a:solidFill>
                  <a:srgbClr val="000000"/>
                </a:solidFill>
                <a:effectLst/>
                <a:ea typeface="Times New Roman" panose="02020603050405020304" pitchFamily="18" charset="0"/>
              </a:rPr>
              <a:t>Rhetorical Moves in the Conclusion Section</a:t>
            </a:r>
            <a:endParaRPr lang="en-GB" sz="2800" dirty="0">
              <a:effectLst/>
              <a:ea typeface="Times New Roman" panose="02020603050405020304" pitchFamily="18" charset="0"/>
            </a:endParaRPr>
          </a:p>
        </p:txBody>
      </p:sp>
      <p:sp>
        <p:nvSpPr>
          <p:cNvPr id="9" name="Content Placeholder 2">
            <a:extLst>
              <a:ext uri="{FF2B5EF4-FFF2-40B4-BE49-F238E27FC236}">
                <a16:creationId xmlns:a16="http://schemas.microsoft.com/office/drawing/2014/main" id="{01273FE7-9AC7-4FA3-BDF1-6BFC5FA8FCE0}"/>
              </a:ext>
            </a:extLst>
          </p:cNvPr>
          <p:cNvSpPr txBox="1">
            <a:spLocks/>
          </p:cNvSpPr>
          <p:nvPr/>
        </p:nvSpPr>
        <p:spPr>
          <a:xfrm>
            <a:off x="1525588" y="890247"/>
            <a:ext cx="8376835" cy="375925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GB" dirty="0"/>
              <a:t>The Discussion/Conclusion sections model proposed by Hopkins and Dudley-Evans (1988)</a:t>
            </a:r>
            <a:r>
              <a:rPr lang="en-GB" baseline="30000" dirty="0"/>
              <a:t>1</a:t>
            </a:r>
            <a:r>
              <a:rPr lang="en-GB" dirty="0"/>
              <a:t> , </a:t>
            </a:r>
            <a:r>
              <a:rPr lang="en-GB" dirty="0" err="1"/>
              <a:t>Kanoksilapatham</a:t>
            </a:r>
            <a:r>
              <a:rPr lang="en-GB" dirty="0"/>
              <a:t> (2015)</a:t>
            </a:r>
            <a:r>
              <a:rPr lang="en-GB" baseline="30000" dirty="0"/>
              <a:t>2</a:t>
            </a:r>
            <a:r>
              <a:rPr lang="en-GB" dirty="0"/>
              <a:t>  and Swales and Feak (1994)</a:t>
            </a:r>
            <a:r>
              <a:rPr lang="en-GB" baseline="30000" dirty="0"/>
              <a:t>3</a:t>
            </a:r>
            <a:r>
              <a:rPr lang="en-GB" dirty="0"/>
              <a:t>  consists of seven moves:</a:t>
            </a:r>
            <a:endParaRPr lang="en-US" dirty="0"/>
          </a:p>
        </p:txBody>
      </p:sp>
      <p:graphicFrame>
        <p:nvGraphicFramePr>
          <p:cNvPr id="10" name="Table 9">
            <a:extLst>
              <a:ext uri="{FF2B5EF4-FFF2-40B4-BE49-F238E27FC236}">
                <a16:creationId xmlns:a16="http://schemas.microsoft.com/office/drawing/2014/main" id="{8F92E5C2-4C63-4F80-AB36-044F53BF6A64}"/>
              </a:ext>
            </a:extLst>
          </p:cNvPr>
          <p:cNvGraphicFramePr>
            <a:graphicFrameLocks noGrp="1"/>
          </p:cNvGraphicFramePr>
          <p:nvPr>
            <p:extLst>
              <p:ext uri="{D42A27DB-BD31-4B8C-83A1-F6EECF244321}">
                <p14:modId xmlns:p14="http://schemas.microsoft.com/office/powerpoint/2010/main" val="2521992761"/>
              </p:ext>
            </p:extLst>
          </p:nvPr>
        </p:nvGraphicFramePr>
        <p:xfrm>
          <a:off x="2289577" y="1971906"/>
          <a:ext cx="7033483" cy="3420504"/>
        </p:xfrm>
        <a:graphic>
          <a:graphicData uri="http://schemas.openxmlformats.org/drawingml/2006/table">
            <a:tbl>
              <a:tblPr firstRow="1" firstCol="1" bandRow="1">
                <a:tableStyleId>{69CF1AB2-1976-4502-BF36-3FF5EA218861}</a:tableStyleId>
              </a:tblPr>
              <a:tblGrid>
                <a:gridCol w="1583655">
                  <a:extLst>
                    <a:ext uri="{9D8B030D-6E8A-4147-A177-3AD203B41FA5}">
                      <a16:colId xmlns:a16="http://schemas.microsoft.com/office/drawing/2014/main" val="2515054203"/>
                    </a:ext>
                  </a:extLst>
                </a:gridCol>
                <a:gridCol w="5449828">
                  <a:extLst>
                    <a:ext uri="{9D8B030D-6E8A-4147-A177-3AD203B41FA5}">
                      <a16:colId xmlns:a16="http://schemas.microsoft.com/office/drawing/2014/main" val="1048371450"/>
                    </a:ext>
                  </a:extLst>
                </a:gridCol>
              </a:tblGrid>
              <a:tr h="598034">
                <a:tc>
                  <a:txBody>
                    <a:bodyPr/>
                    <a:lstStyle/>
                    <a:p>
                      <a:pPr>
                        <a:lnSpc>
                          <a:spcPct val="115000"/>
                        </a:lnSpc>
                      </a:pPr>
                      <a:r>
                        <a:rPr lang="en-US" sz="1600" dirty="0">
                          <a:solidFill>
                            <a:schemeClr val="tx1"/>
                          </a:solidFill>
                          <a:effectLst/>
                        </a:rPr>
                        <a:t>Move 1</a:t>
                      </a:r>
                      <a:endParaRPr lang="en-GB"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pPr>
                      <a:r>
                        <a:rPr lang="en-US" sz="1600" b="0" dirty="0">
                          <a:solidFill>
                            <a:schemeClr val="tx1"/>
                          </a:solidFill>
                          <a:effectLst/>
                        </a:rPr>
                        <a:t>Re-stating the focus of the study (purposes, research questions and hypotheses restated) (Obligatory)</a:t>
                      </a:r>
                      <a:endParaRPr lang="en-GB" sz="16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32950476"/>
                  </a:ext>
                </a:extLst>
              </a:tr>
              <a:tr h="413810">
                <a:tc>
                  <a:txBody>
                    <a:bodyPr/>
                    <a:lstStyle/>
                    <a:p>
                      <a:pPr>
                        <a:lnSpc>
                          <a:spcPct val="115000"/>
                        </a:lnSpc>
                      </a:pPr>
                      <a:r>
                        <a:rPr lang="en-US" sz="1600" dirty="0">
                          <a:solidFill>
                            <a:schemeClr val="tx1"/>
                          </a:solidFill>
                          <a:effectLst/>
                        </a:rPr>
                        <a:t>Move 2</a:t>
                      </a:r>
                      <a:endParaRPr lang="en-GB"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pPr>
                      <a:r>
                        <a:rPr lang="en-US" sz="1600" dirty="0">
                          <a:solidFill>
                            <a:schemeClr val="tx1"/>
                          </a:solidFill>
                          <a:effectLst/>
                        </a:rPr>
                        <a:t>Stating selected findings (Obligatory)</a:t>
                      </a:r>
                      <a:endParaRPr lang="en-GB"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11892813"/>
                  </a:ext>
                </a:extLst>
              </a:tr>
              <a:tr h="445171">
                <a:tc>
                  <a:txBody>
                    <a:bodyPr/>
                    <a:lstStyle/>
                    <a:p>
                      <a:pPr>
                        <a:lnSpc>
                          <a:spcPct val="115000"/>
                        </a:lnSpc>
                      </a:pPr>
                      <a:r>
                        <a:rPr lang="en-US" sz="1600">
                          <a:solidFill>
                            <a:schemeClr val="tx1"/>
                          </a:solidFill>
                          <a:effectLst/>
                        </a:rPr>
                        <a:t>Move 3</a:t>
                      </a:r>
                      <a:endParaRPr lang="en-GB" sz="16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pPr>
                      <a:r>
                        <a:rPr lang="en-US" sz="1600" dirty="0">
                          <a:solidFill>
                            <a:schemeClr val="tx1"/>
                          </a:solidFill>
                          <a:effectLst/>
                        </a:rPr>
                        <a:t>Making claims or generalizations</a:t>
                      </a:r>
                    </a:p>
                    <a:p>
                      <a:pPr>
                        <a:lnSpc>
                          <a:spcPct val="115000"/>
                        </a:lnSpc>
                      </a:pPr>
                      <a:r>
                        <a:rPr lang="en-US" sz="1600" dirty="0">
                          <a:solidFill>
                            <a:schemeClr val="tx1"/>
                          </a:solidFill>
                          <a:effectLst/>
                        </a:rPr>
                        <a:t>(Conventional)</a:t>
                      </a:r>
                      <a:endParaRPr lang="en-GB"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10951903"/>
                  </a:ext>
                </a:extLst>
              </a:tr>
              <a:tr h="629526">
                <a:tc>
                  <a:txBody>
                    <a:bodyPr/>
                    <a:lstStyle/>
                    <a:p>
                      <a:pPr>
                        <a:lnSpc>
                          <a:spcPct val="115000"/>
                        </a:lnSpc>
                      </a:pPr>
                      <a:r>
                        <a:rPr lang="en-US" sz="1600">
                          <a:solidFill>
                            <a:schemeClr val="tx1"/>
                          </a:solidFill>
                          <a:effectLst/>
                        </a:rPr>
                        <a:t>Move 4</a:t>
                      </a:r>
                      <a:endParaRPr lang="en-GB" sz="16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pPr>
                      <a:r>
                        <a:rPr lang="en-US" sz="1600" dirty="0">
                          <a:solidFill>
                            <a:schemeClr val="tx1"/>
                          </a:solidFill>
                          <a:effectLst/>
                        </a:rPr>
                        <a:t>Recommendation for practical application (Optional)</a:t>
                      </a:r>
                      <a:endParaRPr lang="en-GB"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43626804"/>
                  </a:ext>
                </a:extLst>
              </a:tr>
              <a:tr h="413669">
                <a:tc>
                  <a:txBody>
                    <a:bodyPr/>
                    <a:lstStyle/>
                    <a:p>
                      <a:pPr>
                        <a:lnSpc>
                          <a:spcPct val="115000"/>
                        </a:lnSpc>
                      </a:pPr>
                      <a:r>
                        <a:rPr lang="en-US" sz="1600">
                          <a:solidFill>
                            <a:schemeClr val="tx1"/>
                          </a:solidFill>
                          <a:effectLst/>
                        </a:rPr>
                        <a:t>Move 5</a:t>
                      </a:r>
                      <a:endParaRPr lang="en-GB" sz="16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pPr>
                      <a:r>
                        <a:rPr lang="en-US" sz="1600" dirty="0">
                          <a:solidFill>
                            <a:schemeClr val="tx1"/>
                          </a:solidFill>
                          <a:effectLst/>
                        </a:rPr>
                        <a:t>Exemplifying (Optional)</a:t>
                      </a:r>
                      <a:endParaRPr lang="en-GB"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4121442"/>
                  </a:ext>
                </a:extLst>
              </a:tr>
              <a:tr h="413810">
                <a:tc>
                  <a:txBody>
                    <a:bodyPr/>
                    <a:lstStyle/>
                    <a:p>
                      <a:pPr>
                        <a:lnSpc>
                          <a:spcPct val="115000"/>
                        </a:lnSpc>
                      </a:pPr>
                      <a:r>
                        <a:rPr lang="en-US" sz="1600">
                          <a:solidFill>
                            <a:schemeClr val="tx1"/>
                          </a:solidFill>
                          <a:effectLst/>
                        </a:rPr>
                        <a:t>Move 6</a:t>
                      </a:r>
                      <a:endParaRPr lang="en-GB" sz="16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pPr>
                      <a:r>
                        <a:rPr lang="en-US" sz="1600" dirty="0">
                          <a:solidFill>
                            <a:schemeClr val="tx1"/>
                          </a:solidFill>
                          <a:effectLst/>
                        </a:rPr>
                        <a:t>Limitations of the study (Conventional)</a:t>
                      </a:r>
                      <a:endParaRPr lang="en-GB"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24653249"/>
                  </a:ext>
                </a:extLst>
              </a:tr>
              <a:tr h="413810">
                <a:tc>
                  <a:txBody>
                    <a:bodyPr/>
                    <a:lstStyle/>
                    <a:p>
                      <a:pPr>
                        <a:lnSpc>
                          <a:spcPct val="115000"/>
                        </a:lnSpc>
                      </a:pPr>
                      <a:r>
                        <a:rPr lang="en-US" sz="1600">
                          <a:solidFill>
                            <a:schemeClr val="tx1"/>
                          </a:solidFill>
                          <a:effectLst/>
                        </a:rPr>
                        <a:t>Move 7</a:t>
                      </a:r>
                      <a:endParaRPr lang="en-GB" sz="16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pPr>
                      <a:r>
                        <a:rPr lang="en-US" sz="1600" dirty="0">
                          <a:solidFill>
                            <a:schemeClr val="tx1"/>
                          </a:solidFill>
                          <a:effectLst/>
                        </a:rPr>
                        <a:t>Further research suggested (Conventional)</a:t>
                      </a:r>
                      <a:endParaRPr lang="en-GB"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13843209"/>
                  </a:ext>
                </a:extLst>
              </a:tr>
            </a:tbl>
          </a:graphicData>
        </a:graphic>
      </p:graphicFrame>
      <p:sp>
        <p:nvSpPr>
          <p:cNvPr id="12" name="TextBox 11">
            <a:extLst>
              <a:ext uri="{FF2B5EF4-FFF2-40B4-BE49-F238E27FC236}">
                <a16:creationId xmlns:a16="http://schemas.microsoft.com/office/drawing/2014/main" id="{8573E8DE-EECF-4D89-A357-FDFD06AF235B}"/>
              </a:ext>
            </a:extLst>
          </p:cNvPr>
          <p:cNvSpPr txBox="1"/>
          <p:nvPr/>
        </p:nvSpPr>
        <p:spPr>
          <a:xfrm>
            <a:off x="1525588" y="5392410"/>
            <a:ext cx="7109146" cy="390107"/>
          </a:xfrm>
          <a:prstGeom prst="rect">
            <a:avLst/>
          </a:prstGeom>
          <a:noFill/>
        </p:spPr>
        <p:txBody>
          <a:bodyPr wrap="square">
            <a:spAutoFit/>
          </a:bodyPr>
          <a:lstStyle/>
          <a:p>
            <a:pPr marL="457200" indent="457200">
              <a:lnSpc>
                <a:spcPct val="115000"/>
              </a:lnSpc>
            </a:pPr>
            <a:r>
              <a:rPr lang="en-HK" sz="1800" dirty="0">
                <a:solidFill>
                  <a:srgbClr val="000000"/>
                </a:solidFill>
                <a:effectLst/>
                <a:latin typeface="Calibri" panose="020F0502020204030204" pitchFamily="34" charset="0"/>
                <a:ea typeface="Times New Roman" panose="02020603050405020304" pitchFamily="18" charset="0"/>
              </a:rPr>
              <a:t>* </a:t>
            </a:r>
            <a:r>
              <a:rPr lang="en-HK" sz="1400" dirty="0">
                <a:solidFill>
                  <a:schemeClr val="tx1">
                    <a:lumMod val="75000"/>
                    <a:lumOff val="25000"/>
                  </a:schemeClr>
                </a:solidFill>
              </a:rPr>
              <a:t>Note that not all the seven moves are obligatory.</a:t>
            </a:r>
            <a:endParaRPr lang="en-GB" sz="1400" dirty="0">
              <a:solidFill>
                <a:schemeClr val="tx1">
                  <a:lumMod val="75000"/>
                  <a:lumOff val="25000"/>
                </a:schemeClr>
              </a:solidFill>
            </a:endParaRPr>
          </a:p>
        </p:txBody>
      </p:sp>
      <p:sp>
        <p:nvSpPr>
          <p:cNvPr id="16" name="TextBox 15">
            <a:extLst>
              <a:ext uri="{FF2B5EF4-FFF2-40B4-BE49-F238E27FC236}">
                <a16:creationId xmlns:a16="http://schemas.microsoft.com/office/drawing/2014/main" id="{250C0C0A-A92A-4A24-8B59-100A3B348DD8}"/>
              </a:ext>
            </a:extLst>
          </p:cNvPr>
          <p:cNvSpPr txBox="1"/>
          <p:nvPr/>
        </p:nvSpPr>
        <p:spPr>
          <a:xfrm>
            <a:off x="2121225" y="5642283"/>
            <a:ext cx="7949549" cy="1215717"/>
          </a:xfrm>
          <a:prstGeom prst="rect">
            <a:avLst/>
          </a:prstGeom>
          <a:noFill/>
        </p:spPr>
        <p:txBody>
          <a:bodyPr wrap="square">
            <a:spAutoFit/>
          </a:bodyPr>
          <a:lstStyle/>
          <a:p>
            <a:r>
              <a:rPr lang="en-GB" dirty="0"/>
              <a:t> </a:t>
            </a:r>
            <a:r>
              <a:rPr lang="en-GB" sz="1100" baseline="30000" dirty="0"/>
              <a:t>1</a:t>
            </a:r>
            <a:r>
              <a:rPr lang="en-GB" sz="1100" dirty="0"/>
              <a:t>Dudley-Evans, T. (1994). Genre analysis; an approach to text analysis for ESP. In M. </a:t>
            </a:r>
            <a:r>
              <a:rPr lang="en-GB" sz="1100" dirty="0" err="1"/>
              <a:t>Coulthard</a:t>
            </a:r>
            <a:r>
              <a:rPr lang="en-GB" sz="1100" dirty="0"/>
              <a:t> (Ed.). </a:t>
            </a:r>
            <a:r>
              <a:rPr lang="en-GB" sz="1100" i="1" dirty="0"/>
              <a:t>Advances in written text analysis </a:t>
            </a:r>
            <a:r>
              <a:rPr lang="en-GB" sz="1100" dirty="0"/>
              <a:t>(pp.220-228). London: Routledge. </a:t>
            </a:r>
          </a:p>
          <a:p>
            <a:r>
              <a:rPr lang="en-GB" sz="1100" dirty="0"/>
              <a:t> </a:t>
            </a:r>
            <a:r>
              <a:rPr lang="en-GB" sz="1100" baseline="30000" dirty="0"/>
              <a:t>2</a:t>
            </a:r>
            <a:r>
              <a:rPr lang="en-GB" sz="1100" dirty="0"/>
              <a:t> </a:t>
            </a:r>
            <a:r>
              <a:rPr lang="en-GB" sz="1100" dirty="0" err="1"/>
              <a:t>Kanoksilapatham</a:t>
            </a:r>
            <a:r>
              <a:rPr lang="en-GB" sz="1100" dirty="0"/>
              <a:t>, B. (2015). Distinguishing textual features characterising structural variation in research articles across three engineering sub-discipline corpora. </a:t>
            </a:r>
            <a:r>
              <a:rPr lang="en-GB" sz="1100" i="1" dirty="0"/>
              <a:t>English for Specific Purposes</a:t>
            </a:r>
            <a:r>
              <a:rPr lang="en-GB" sz="1100" dirty="0"/>
              <a:t>, 37, 74-86.</a:t>
            </a:r>
          </a:p>
          <a:p>
            <a:r>
              <a:rPr lang="en-GB" sz="1100" dirty="0"/>
              <a:t> </a:t>
            </a:r>
            <a:r>
              <a:rPr lang="en-GB" sz="1100" baseline="30000" dirty="0"/>
              <a:t>3</a:t>
            </a:r>
            <a:r>
              <a:rPr lang="en-GB" sz="1100" dirty="0"/>
              <a:t> Swales, J., &amp; Feak, C. (1994). </a:t>
            </a:r>
            <a:r>
              <a:rPr lang="en-GB" sz="1100" i="1" dirty="0"/>
              <a:t>Academic writing for graduate students. A course for non-native speakers of English</a:t>
            </a:r>
            <a:r>
              <a:rPr lang="en-GB" sz="1100" dirty="0"/>
              <a:t>. Ann Arbor: University of Michigan Press.</a:t>
            </a:r>
          </a:p>
        </p:txBody>
      </p:sp>
    </p:spTree>
    <p:extLst>
      <p:ext uri="{BB962C8B-B14F-4D97-AF65-F5344CB8AC3E}">
        <p14:creationId xmlns:p14="http://schemas.microsoft.com/office/powerpoint/2010/main" val="838438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38300" y="356244"/>
            <a:ext cx="8915400" cy="1788718"/>
          </a:xfrm>
        </p:spPr>
        <p:txBody>
          <a:bodyPr/>
          <a:lstStyle/>
          <a:p>
            <a:r>
              <a:rPr lang="en-GB" dirty="0"/>
              <a:t>The introduction to a thesis or a journal article places the research questions in context by moving from a wide to a specific focus. This specificity is retained throughout the paper until the conclusion. It is at this point that the content moves to a broader context again. See the diagram below.</a:t>
            </a:r>
          </a:p>
        </p:txBody>
      </p:sp>
      <p:sp>
        <p:nvSpPr>
          <p:cNvPr id="4" name="Slide Number Placeholder 3">
            <a:extLst>
              <a:ext uri="{FF2B5EF4-FFF2-40B4-BE49-F238E27FC236}">
                <a16:creationId xmlns:a16="http://schemas.microsoft.com/office/drawing/2014/main" id="{015D2C0E-F90C-9144-BB0B-67B4449FFB96}"/>
              </a:ext>
            </a:extLst>
          </p:cNvPr>
          <p:cNvSpPr>
            <a:spLocks noGrp="1"/>
          </p:cNvSpPr>
          <p:nvPr>
            <p:ph type="sldNum" sz="quarter" idx="12"/>
          </p:nvPr>
        </p:nvSpPr>
        <p:spPr>
          <a:xfrm>
            <a:off x="454174" y="787782"/>
            <a:ext cx="779767" cy="365125"/>
          </a:xfrm>
        </p:spPr>
        <p:txBody>
          <a:bodyPr/>
          <a:lstStyle/>
          <a:p>
            <a:fld id="{D57F1E4F-1CFF-5643-939E-217C01CDF565}" type="slidenum">
              <a:rPr lang="en-US" smtClean="0"/>
              <a:pPr/>
              <a:t>9</a:t>
            </a:fld>
            <a:endParaRPr lang="en-US" dirty="0"/>
          </a:p>
        </p:txBody>
      </p:sp>
      <p:pic>
        <p:nvPicPr>
          <p:cNvPr id="5" name="Picture 4">
            <a:extLst>
              <a:ext uri="{FF2B5EF4-FFF2-40B4-BE49-F238E27FC236}">
                <a16:creationId xmlns:a16="http://schemas.microsoft.com/office/drawing/2014/main" id="{003DF0B4-511B-4C04-9389-8A1F74F176FE}"/>
              </a:ext>
            </a:extLst>
          </p:cNvPr>
          <p:cNvPicPr>
            <a:picLocks noChangeAspect="1"/>
          </p:cNvPicPr>
          <p:nvPr/>
        </p:nvPicPr>
        <p:blipFill>
          <a:blip r:embed="rId2"/>
          <a:stretch>
            <a:fillRect/>
          </a:stretch>
        </p:blipFill>
        <p:spPr>
          <a:xfrm>
            <a:off x="2021546" y="2144962"/>
            <a:ext cx="7715912" cy="3902155"/>
          </a:xfrm>
          <a:prstGeom prst="rect">
            <a:avLst/>
          </a:prstGeom>
        </p:spPr>
      </p:pic>
    </p:spTree>
    <p:extLst>
      <p:ext uri="{BB962C8B-B14F-4D97-AF65-F5344CB8AC3E}">
        <p14:creationId xmlns:p14="http://schemas.microsoft.com/office/powerpoint/2010/main" val="132319015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igrationWizId xmlns="30d3476f-ec53-4671-8980-d10767fdaaec" xsi:nil="true"/>
    <MigrationWizIdPermissions xmlns="30d3476f-ec53-4671-8980-d10767fdaaec" xsi:nil="true"/>
    <MigrationWizIdVersion xmlns="30d3476f-ec53-4671-8980-d10767fdaae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CBE5400CADFA0469A091337646547C3" ma:contentTypeVersion="17" ma:contentTypeDescription="Create a new document." ma:contentTypeScope="" ma:versionID="1a249139926e7087fd0e9f2ea75f9721">
  <xsd:schema xmlns:xsd="http://www.w3.org/2001/XMLSchema" xmlns:xs="http://www.w3.org/2001/XMLSchema" xmlns:p="http://schemas.microsoft.com/office/2006/metadata/properties" xmlns:ns3="30d3476f-ec53-4671-8980-d10767fdaaec" xmlns:ns4="4b97df95-d6ed-4c71-86d4-bf7c4bd3aaf0" targetNamespace="http://schemas.microsoft.com/office/2006/metadata/properties" ma:root="true" ma:fieldsID="0d18e05778dad4132e1e6bf6639289c3" ns3:_="" ns4:_="">
    <xsd:import namespace="30d3476f-ec53-4671-8980-d10767fdaaec"/>
    <xsd:import namespace="4b97df95-d6ed-4c71-86d4-bf7c4bd3aaf0"/>
    <xsd:element name="properties">
      <xsd:complexType>
        <xsd:sequence>
          <xsd:element name="documentManagement">
            <xsd:complexType>
              <xsd:all>
                <xsd:element ref="ns3:MigrationWizId" minOccurs="0"/>
                <xsd:element ref="ns3:MigrationWizIdPermissions" minOccurs="0"/>
                <xsd:element ref="ns3:MigrationWizIdVersion"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d3476f-ec53-4671-8980-d10767fdaaec" elementFormDefault="qualified">
    <xsd:import namespace="http://schemas.microsoft.com/office/2006/documentManagement/types"/>
    <xsd:import namespace="http://schemas.microsoft.com/office/infopath/2007/PartnerControls"/>
    <xsd:element name="MigrationWizId" ma:index="8" nillable="true" ma:displayName="MigrationWizId" ma:internalName="MigrationWizId">
      <xsd:simpleType>
        <xsd:restriction base="dms:Text"/>
      </xsd:simpleType>
    </xsd:element>
    <xsd:element name="MigrationWizIdPermissions" ma:index="9" nillable="true" ma:displayName="MigrationWizIdPermissions" ma:internalName="MigrationWizIdPermissions">
      <xsd:simpleType>
        <xsd:restriction base="dms:Text"/>
      </xsd:simpleType>
    </xsd:element>
    <xsd:element name="MigrationWizIdVersion" ma:index="10" nillable="true" ma:displayName="MigrationWizIdVersion" ma:internalName="MigrationWizIdVersion">
      <xsd:simpleType>
        <xsd:restriction base="dms:Text"/>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AutoTags" ma:index="20" nillable="true" ma:displayName="Tags" ma:internalName="MediaServiceAutoTags"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Location" ma:index="24"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97df95-d6ed-4c71-86d4-bf7c4bd3aaf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B306D6-1C12-43ED-8AE9-A6C2785BBDDE}">
  <ds:schemaRefs>
    <ds:schemaRef ds:uri="http://purl.org/dc/elements/1.1/"/>
    <ds:schemaRef ds:uri="http://schemas.openxmlformats.org/package/2006/metadata/core-properties"/>
    <ds:schemaRef ds:uri="http://purl.org/dc/dcmitype/"/>
    <ds:schemaRef ds:uri="http://www.w3.org/XML/1998/namespace"/>
    <ds:schemaRef ds:uri="http://schemas.microsoft.com/office/2006/documentManagement/types"/>
    <ds:schemaRef ds:uri="30d3476f-ec53-4671-8980-d10767fdaaec"/>
    <ds:schemaRef ds:uri="http://schemas.microsoft.com/office/infopath/2007/PartnerControls"/>
    <ds:schemaRef ds:uri="http://purl.org/dc/terms/"/>
    <ds:schemaRef ds:uri="4b97df95-d6ed-4c71-86d4-bf7c4bd3aaf0"/>
    <ds:schemaRef ds:uri="http://schemas.microsoft.com/office/2006/metadata/properties"/>
  </ds:schemaRefs>
</ds:datastoreItem>
</file>

<file path=customXml/itemProps2.xml><?xml version="1.0" encoding="utf-8"?>
<ds:datastoreItem xmlns:ds="http://schemas.openxmlformats.org/officeDocument/2006/customXml" ds:itemID="{11123A2E-212A-443F-A042-B787FC8046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d3476f-ec53-4671-8980-d10767fdaaec"/>
    <ds:schemaRef ds:uri="4b97df95-d6ed-4c71-86d4-bf7c4bd3aa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9AD72D-29EB-41A2-8F0C-7B9BF9176B8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1207</TotalTime>
  <Words>3608</Words>
  <Application>Microsoft Office PowerPoint</Application>
  <PresentationFormat>Widescreen</PresentationFormat>
  <Paragraphs>337</Paragraphs>
  <Slides>49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DengXian</vt:lpstr>
      <vt:lpstr>PMingLiU</vt:lpstr>
      <vt:lpstr>Arial</vt:lpstr>
      <vt:lpstr>Calibri</vt:lpstr>
      <vt:lpstr>Century Gothic</vt:lpstr>
      <vt:lpstr>Symbol</vt:lpstr>
      <vt:lpstr>Times New Roman</vt:lpstr>
      <vt:lpstr>Wingdings 3</vt:lpstr>
      <vt:lpstr>Wisp</vt:lpstr>
      <vt:lpstr>MCCP6020 Advanced English for Academic Purposes</vt:lpstr>
      <vt:lpstr>Learning Outcomes</vt:lpstr>
      <vt:lpstr>Writing the Conclusion Section</vt:lpstr>
      <vt:lpstr>Warm-up Task</vt:lpstr>
      <vt:lpstr>PowerPoint Presentation</vt:lpstr>
      <vt:lpstr>Task 1 </vt:lpstr>
      <vt:lpstr>PowerPoint Presentation</vt:lpstr>
      <vt:lpstr>Task 2</vt:lpstr>
      <vt:lpstr>PowerPoint Presentation</vt:lpstr>
      <vt:lpstr>Task 2</vt:lpstr>
      <vt:lpstr>Task 3</vt:lpstr>
      <vt:lpstr>PowerPoint Presentation</vt:lpstr>
      <vt:lpstr>PowerPoint Presentation</vt:lpstr>
      <vt:lpstr>PowerPoint Presentation</vt:lpstr>
      <vt:lpstr>Task 4</vt:lpstr>
      <vt:lpstr>PowerPoint Presentation</vt:lpstr>
      <vt:lpstr>PowerPoint Presentation</vt:lpstr>
      <vt:lpstr>PowerPoint Presentation</vt:lpstr>
      <vt:lpstr>Significance of Your Research</vt:lpstr>
      <vt:lpstr>Task 5</vt:lpstr>
      <vt:lpstr>PowerPoint Presentation</vt:lpstr>
      <vt:lpstr>Poster Presentation</vt:lpstr>
      <vt:lpstr>Task 6</vt:lpstr>
      <vt:lpstr>Example 1 NeurIPS Poster Counterfactual Fairness with Partially Known Causal Graph </vt:lpstr>
      <vt:lpstr>Example 2: "What Do We Think About Birth Order?" by Jessica Garcia </vt:lpstr>
      <vt:lpstr>Example 3:  Group02 poster - ISSS608-Visual Analytics and Applications </vt:lpstr>
      <vt:lpstr>Example 4: Poster Examples - Designing Research Posters - Research Guides at University of Colorado Colorado Springs </vt:lpstr>
      <vt:lpstr>Example 5: Poster Examples - Designing Research Posters - Research Guides at University of Colorado Colorado Springs </vt:lpstr>
      <vt:lpstr>Task 7</vt:lpstr>
      <vt:lpstr>Task 8</vt:lpstr>
      <vt:lpstr>Task 8</vt:lpstr>
      <vt:lpstr>Task 8</vt:lpstr>
      <vt:lpstr>Task 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MCCP7020 Advanced English for Academic Purposes</dc:title>
  <dc:creator>Law Yuen Yi</dc:creator>
  <cp:lastModifiedBy>Yuen Yi LAW</cp:lastModifiedBy>
  <cp:revision>73</cp:revision>
  <dcterms:created xsi:type="dcterms:W3CDTF">2020-08-06T15:26:08Z</dcterms:created>
  <dcterms:modified xsi:type="dcterms:W3CDTF">2025-10-11T13:38:34Z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0x0101006CBE5400CADFA0469A091337646547C3</vt:lpwstr>
  </property>
</Properties>
</file>